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5" r:id="rId3"/>
    <p:sldId id="264" r:id="rId4"/>
    <p:sldId id="257" r:id="rId5"/>
    <p:sldId id="266" r:id="rId6"/>
    <p:sldId id="263" r:id="rId7"/>
  </p:sldIdLst>
  <p:sldSz cx="18288000" cy="10287000"/>
  <p:notesSz cx="6858000" cy="9144000"/>
  <p:embeddedFontLst>
    <p:embeddedFont>
      <p:font typeface="Acwa Headline Bold" pitchFamily="50" charset="-78"/>
      <p:bold r:id="rId8"/>
    </p:embeddedFon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Open Sans Bold" panose="020B0806030504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5" d="100"/>
          <a:sy n="75" d="100"/>
        </p:scale>
        <p:origin x="474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ifa Shaar" userId="5bf276a6-b7ac-4ed7-a290-a97a1f6c01d7" providerId="ADAL" clId="{79FA952B-A869-4A1A-A4EC-F84EF8D8DD68}"/>
    <pc:docChg chg="modSld">
      <pc:chgData name="Haifa Shaar" userId="5bf276a6-b7ac-4ed7-a290-a97a1f6c01d7" providerId="ADAL" clId="{79FA952B-A869-4A1A-A4EC-F84EF8D8DD68}" dt="2026-01-22T07:47:54.875" v="11" actId="20577"/>
      <pc:docMkLst>
        <pc:docMk/>
      </pc:docMkLst>
      <pc:sldChg chg="modSp mod">
        <pc:chgData name="Haifa Shaar" userId="5bf276a6-b7ac-4ed7-a290-a97a1f6c01d7" providerId="ADAL" clId="{79FA952B-A869-4A1A-A4EC-F84EF8D8DD68}" dt="2026-01-22T07:47:25.820" v="1" actId="20577"/>
        <pc:sldMkLst>
          <pc:docMk/>
          <pc:sldMk cId="0" sldId="256"/>
        </pc:sldMkLst>
        <pc:spChg chg="mod">
          <ac:chgData name="Haifa Shaar" userId="5bf276a6-b7ac-4ed7-a290-a97a1f6c01d7" providerId="ADAL" clId="{79FA952B-A869-4A1A-A4EC-F84EF8D8DD68}" dt="2026-01-22T07:47:25.820" v="1" actId="20577"/>
          <ac:spMkLst>
            <pc:docMk/>
            <pc:sldMk cId="0" sldId="256"/>
            <ac:spMk id="10" creationId="{00000000-0000-0000-0000-000000000000}"/>
          </ac:spMkLst>
        </pc:spChg>
      </pc:sldChg>
      <pc:sldChg chg="modSp mod">
        <pc:chgData name="Haifa Shaar" userId="5bf276a6-b7ac-4ed7-a290-a97a1f6c01d7" providerId="ADAL" clId="{79FA952B-A869-4A1A-A4EC-F84EF8D8DD68}" dt="2026-01-22T07:47:34.535" v="3" actId="20577"/>
        <pc:sldMkLst>
          <pc:docMk/>
          <pc:sldMk cId="0" sldId="257"/>
        </pc:sldMkLst>
        <pc:spChg chg="mod">
          <ac:chgData name="Haifa Shaar" userId="5bf276a6-b7ac-4ed7-a290-a97a1f6c01d7" providerId="ADAL" clId="{79FA952B-A869-4A1A-A4EC-F84EF8D8DD68}" dt="2026-01-22T07:47:34.535" v="3" actId="20577"/>
          <ac:spMkLst>
            <pc:docMk/>
            <pc:sldMk cId="0" sldId="257"/>
            <ac:spMk id="12" creationId="{00000000-0000-0000-0000-000000000000}"/>
          </ac:spMkLst>
        </pc:spChg>
      </pc:sldChg>
      <pc:sldChg chg="modSp mod">
        <pc:chgData name="Haifa Shaar" userId="5bf276a6-b7ac-4ed7-a290-a97a1f6c01d7" providerId="ADAL" clId="{79FA952B-A869-4A1A-A4EC-F84EF8D8DD68}" dt="2026-01-22T07:47:39.165" v="5" actId="20577"/>
        <pc:sldMkLst>
          <pc:docMk/>
          <pc:sldMk cId="0" sldId="258"/>
        </pc:sldMkLst>
        <pc:spChg chg="mod">
          <ac:chgData name="Haifa Shaar" userId="5bf276a6-b7ac-4ed7-a290-a97a1f6c01d7" providerId="ADAL" clId="{79FA952B-A869-4A1A-A4EC-F84EF8D8DD68}" dt="2026-01-22T07:47:39.165" v="5" actId="20577"/>
          <ac:spMkLst>
            <pc:docMk/>
            <pc:sldMk cId="0" sldId="258"/>
            <ac:spMk id="11" creationId="{00000000-0000-0000-0000-000000000000}"/>
          </ac:spMkLst>
        </pc:spChg>
      </pc:sldChg>
      <pc:sldChg chg="modSp mod">
        <pc:chgData name="Haifa Shaar" userId="5bf276a6-b7ac-4ed7-a290-a97a1f6c01d7" providerId="ADAL" clId="{79FA952B-A869-4A1A-A4EC-F84EF8D8DD68}" dt="2026-01-22T07:47:44.985" v="7" actId="20577"/>
        <pc:sldMkLst>
          <pc:docMk/>
          <pc:sldMk cId="0" sldId="259"/>
        </pc:sldMkLst>
        <pc:spChg chg="mod">
          <ac:chgData name="Haifa Shaar" userId="5bf276a6-b7ac-4ed7-a290-a97a1f6c01d7" providerId="ADAL" clId="{79FA952B-A869-4A1A-A4EC-F84EF8D8DD68}" dt="2026-01-22T07:47:44.985" v="7" actId="20577"/>
          <ac:spMkLst>
            <pc:docMk/>
            <pc:sldMk cId="0" sldId="259"/>
            <ac:spMk id="10" creationId="{00000000-0000-0000-0000-000000000000}"/>
          </ac:spMkLst>
        </pc:spChg>
      </pc:sldChg>
      <pc:sldChg chg="modSp mod">
        <pc:chgData name="Haifa Shaar" userId="5bf276a6-b7ac-4ed7-a290-a97a1f6c01d7" providerId="ADAL" clId="{79FA952B-A869-4A1A-A4EC-F84EF8D8DD68}" dt="2026-01-22T07:47:49.898" v="9" actId="20577"/>
        <pc:sldMkLst>
          <pc:docMk/>
          <pc:sldMk cId="0" sldId="260"/>
        </pc:sldMkLst>
        <pc:spChg chg="mod">
          <ac:chgData name="Haifa Shaar" userId="5bf276a6-b7ac-4ed7-a290-a97a1f6c01d7" providerId="ADAL" clId="{79FA952B-A869-4A1A-A4EC-F84EF8D8DD68}" dt="2026-01-22T07:47:49.898" v="9" actId="20577"/>
          <ac:spMkLst>
            <pc:docMk/>
            <pc:sldMk cId="0" sldId="260"/>
            <ac:spMk id="10" creationId="{00000000-0000-0000-0000-000000000000}"/>
          </ac:spMkLst>
        </pc:spChg>
      </pc:sldChg>
      <pc:sldChg chg="modSp mod">
        <pc:chgData name="Haifa Shaar" userId="5bf276a6-b7ac-4ed7-a290-a97a1f6c01d7" providerId="ADAL" clId="{79FA952B-A869-4A1A-A4EC-F84EF8D8DD68}" dt="2026-01-22T07:47:54.875" v="11" actId="20577"/>
        <pc:sldMkLst>
          <pc:docMk/>
          <pc:sldMk cId="0" sldId="261"/>
        </pc:sldMkLst>
        <pc:spChg chg="mod">
          <ac:chgData name="Haifa Shaar" userId="5bf276a6-b7ac-4ed7-a290-a97a1f6c01d7" providerId="ADAL" clId="{79FA952B-A869-4A1A-A4EC-F84EF8D8DD68}" dt="2026-01-22T07:47:54.875" v="11" actId="20577"/>
          <ac:spMkLst>
            <pc:docMk/>
            <pc:sldMk cId="0" sldId="261"/>
            <ac:spMk id="17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5A28D-82C6-4F33-9588-3FB065D500AB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0F59DAF-F679-4AE8-A462-7558BB7EE639}">
      <dgm:prSet phldrT="[Text]" phldr="0"/>
      <dgm:spPr/>
      <dgm:t>
        <a:bodyPr/>
        <a:lstStyle/>
        <a:p>
          <a:r>
            <a:rPr lang="en-US" dirty="0"/>
            <a:t>Affordability </a:t>
          </a:r>
        </a:p>
      </dgm:t>
    </dgm:pt>
    <dgm:pt modelId="{817B42C7-A3A6-4F1C-94F4-F077AA78AA71}" type="parTrans" cxnId="{C1BE04DE-D2CD-4CA2-B2A0-182A8D23AF62}">
      <dgm:prSet/>
      <dgm:spPr/>
      <dgm:t>
        <a:bodyPr/>
        <a:lstStyle/>
        <a:p>
          <a:endParaRPr lang="en-US"/>
        </a:p>
      </dgm:t>
    </dgm:pt>
    <dgm:pt modelId="{485619F7-CE26-451E-97D5-9E2CCA53A46A}" type="sibTrans" cxnId="{C1BE04DE-D2CD-4CA2-B2A0-182A8D23AF62}">
      <dgm:prSet/>
      <dgm:spPr/>
      <dgm:t>
        <a:bodyPr/>
        <a:lstStyle/>
        <a:p>
          <a:endParaRPr lang="en-US"/>
        </a:p>
      </dgm:t>
    </dgm:pt>
    <dgm:pt modelId="{195E169F-83F5-45B5-B2A9-C6E62DB267A0}">
      <dgm:prSet phldrT="[Text]" phldr="0"/>
      <dgm:spPr/>
      <dgm:t>
        <a:bodyPr/>
        <a:lstStyle/>
        <a:p>
          <a:r>
            <a:rPr lang="en-US" dirty="0"/>
            <a:t>PPP Framework</a:t>
          </a:r>
        </a:p>
      </dgm:t>
    </dgm:pt>
    <dgm:pt modelId="{6452C4A8-B18A-4FC8-ADA2-1CD60604C710}" type="parTrans" cxnId="{DB02FB41-D0BB-4D60-9767-53F9A598C058}">
      <dgm:prSet/>
      <dgm:spPr/>
      <dgm:t>
        <a:bodyPr/>
        <a:lstStyle/>
        <a:p>
          <a:endParaRPr lang="en-US"/>
        </a:p>
      </dgm:t>
    </dgm:pt>
    <dgm:pt modelId="{916ACBA1-807F-42F1-A2FA-0B58593BF7A5}" type="sibTrans" cxnId="{DB02FB41-D0BB-4D60-9767-53F9A598C058}">
      <dgm:prSet/>
      <dgm:spPr/>
      <dgm:t>
        <a:bodyPr/>
        <a:lstStyle/>
        <a:p>
          <a:endParaRPr lang="en-US"/>
        </a:p>
      </dgm:t>
    </dgm:pt>
    <dgm:pt modelId="{8923337C-13B3-4046-A2B9-E8315CEBF694}">
      <dgm:prSet phldrT="[Text]"/>
      <dgm:spPr/>
      <dgm:t>
        <a:bodyPr/>
        <a:lstStyle/>
        <a:p>
          <a:r>
            <a:rPr lang="en-US" dirty="0"/>
            <a:t>Access to Concessional Funds</a:t>
          </a:r>
        </a:p>
      </dgm:t>
    </dgm:pt>
    <dgm:pt modelId="{92DA9C85-A747-416D-8406-A4F995F4523F}" type="parTrans" cxnId="{B831CC85-16A8-4C69-BFBA-24CFD5BEBE4A}">
      <dgm:prSet/>
      <dgm:spPr/>
      <dgm:t>
        <a:bodyPr/>
        <a:lstStyle/>
        <a:p>
          <a:endParaRPr lang="en-US"/>
        </a:p>
      </dgm:t>
    </dgm:pt>
    <dgm:pt modelId="{5B6FAAC8-02FC-4AB5-B775-50188BBE0A9E}" type="sibTrans" cxnId="{B831CC85-16A8-4C69-BFBA-24CFD5BEBE4A}">
      <dgm:prSet/>
      <dgm:spPr/>
      <dgm:t>
        <a:bodyPr/>
        <a:lstStyle/>
        <a:p>
          <a:endParaRPr lang="en-US"/>
        </a:p>
      </dgm:t>
    </dgm:pt>
    <dgm:pt modelId="{01544FAD-DA26-46F6-BADB-4EAB37B5F3ED}">
      <dgm:prSet phldrT="[Text]" phldr="0"/>
      <dgm:spPr/>
      <dgm:t>
        <a:bodyPr/>
        <a:lstStyle/>
        <a:p>
          <a:r>
            <a:rPr lang="en-US" dirty="0"/>
            <a:t>Bankable Offtake Structure</a:t>
          </a:r>
        </a:p>
      </dgm:t>
    </dgm:pt>
    <dgm:pt modelId="{C741ABE7-5344-4A85-80F7-9C33F836ACDA}" type="parTrans" cxnId="{DFF7C499-4E09-49D8-8DE0-85EFFFD5C1EC}">
      <dgm:prSet/>
      <dgm:spPr/>
      <dgm:t>
        <a:bodyPr/>
        <a:lstStyle/>
        <a:p>
          <a:endParaRPr lang="en-US"/>
        </a:p>
      </dgm:t>
    </dgm:pt>
    <dgm:pt modelId="{4E61ABFB-BF1E-4DED-B662-D20ED0344E26}" type="sibTrans" cxnId="{DFF7C499-4E09-49D8-8DE0-85EFFFD5C1EC}">
      <dgm:prSet/>
      <dgm:spPr/>
      <dgm:t>
        <a:bodyPr/>
        <a:lstStyle/>
        <a:p>
          <a:endParaRPr lang="en-US"/>
        </a:p>
      </dgm:t>
    </dgm:pt>
    <dgm:pt modelId="{52AE63A1-1693-419D-831B-DB17B4EB8EC3}">
      <dgm:prSet phldrT="[Text]" phldr="1"/>
      <dgm:spPr/>
      <dgm:t>
        <a:bodyPr/>
        <a:lstStyle/>
        <a:p>
          <a:endParaRPr lang="en-US" dirty="0"/>
        </a:p>
      </dgm:t>
    </dgm:pt>
    <dgm:pt modelId="{A380C8AF-F3BB-4558-BF9B-328E2DD0320F}" type="parTrans" cxnId="{4BC6652E-2DC6-43F4-B56E-49A4B09530CD}">
      <dgm:prSet/>
      <dgm:spPr/>
      <dgm:t>
        <a:bodyPr/>
        <a:lstStyle/>
        <a:p>
          <a:endParaRPr lang="en-US"/>
        </a:p>
      </dgm:t>
    </dgm:pt>
    <dgm:pt modelId="{FD0B82AC-60BC-4D90-8C07-0012BC8F802A}" type="sibTrans" cxnId="{4BC6652E-2DC6-43F4-B56E-49A4B09530CD}">
      <dgm:prSet/>
      <dgm:spPr/>
      <dgm:t>
        <a:bodyPr/>
        <a:lstStyle/>
        <a:p>
          <a:endParaRPr lang="en-US"/>
        </a:p>
      </dgm:t>
    </dgm:pt>
    <dgm:pt modelId="{A06251D5-D7AA-46B3-90DE-B79B8D1EC709}" type="pres">
      <dgm:prSet presAssocID="{2245A28D-82C6-4F33-9588-3FB065D500A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A4D2189-B7F8-4DBF-B6C2-BCBEB03FFCD4}" type="pres">
      <dgm:prSet presAssocID="{60F59DAF-F679-4AE8-A462-7558BB7EE639}" presName="centerShape" presStyleLbl="node0" presStyleIdx="0" presStyleCnt="1"/>
      <dgm:spPr/>
    </dgm:pt>
    <dgm:pt modelId="{02FBEE2C-FD49-49BC-9942-DEB19164D992}" type="pres">
      <dgm:prSet presAssocID="{195E169F-83F5-45B5-B2A9-C6E62DB267A0}" presName="node" presStyleLbl="node1" presStyleIdx="0" presStyleCnt="3">
        <dgm:presLayoutVars>
          <dgm:bulletEnabled val="1"/>
        </dgm:presLayoutVars>
      </dgm:prSet>
      <dgm:spPr/>
    </dgm:pt>
    <dgm:pt modelId="{BF00CD00-A3CB-4F62-94E1-DA7433B8027E}" type="pres">
      <dgm:prSet presAssocID="{195E169F-83F5-45B5-B2A9-C6E62DB267A0}" presName="dummy" presStyleCnt="0"/>
      <dgm:spPr/>
    </dgm:pt>
    <dgm:pt modelId="{98AA647E-60F1-4778-AEE2-8B8C702D4808}" type="pres">
      <dgm:prSet presAssocID="{916ACBA1-807F-42F1-A2FA-0B58593BF7A5}" presName="sibTrans" presStyleLbl="sibTrans2D1" presStyleIdx="0" presStyleCnt="3"/>
      <dgm:spPr/>
    </dgm:pt>
    <dgm:pt modelId="{3A784F77-4DB1-4997-9707-80C3F247FC41}" type="pres">
      <dgm:prSet presAssocID="{8923337C-13B3-4046-A2B9-E8315CEBF694}" presName="node" presStyleLbl="node1" presStyleIdx="1" presStyleCnt="3">
        <dgm:presLayoutVars>
          <dgm:bulletEnabled val="1"/>
        </dgm:presLayoutVars>
      </dgm:prSet>
      <dgm:spPr/>
    </dgm:pt>
    <dgm:pt modelId="{F01689D0-664A-4F77-9723-3B665DE323CF}" type="pres">
      <dgm:prSet presAssocID="{8923337C-13B3-4046-A2B9-E8315CEBF694}" presName="dummy" presStyleCnt="0"/>
      <dgm:spPr/>
    </dgm:pt>
    <dgm:pt modelId="{787BA149-8E80-459F-8DA3-64380FF5E8D0}" type="pres">
      <dgm:prSet presAssocID="{5B6FAAC8-02FC-4AB5-B775-50188BBE0A9E}" presName="sibTrans" presStyleLbl="sibTrans2D1" presStyleIdx="1" presStyleCnt="3"/>
      <dgm:spPr/>
    </dgm:pt>
    <dgm:pt modelId="{C15C6ED3-DD8B-44DD-B482-526DC82C3F5E}" type="pres">
      <dgm:prSet presAssocID="{01544FAD-DA26-46F6-BADB-4EAB37B5F3ED}" presName="node" presStyleLbl="node1" presStyleIdx="2" presStyleCnt="3">
        <dgm:presLayoutVars>
          <dgm:bulletEnabled val="1"/>
        </dgm:presLayoutVars>
      </dgm:prSet>
      <dgm:spPr/>
    </dgm:pt>
    <dgm:pt modelId="{9E171A91-E21F-4BB3-A259-CCEB99C25AB7}" type="pres">
      <dgm:prSet presAssocID="{01544FAD-DA26-46F6-BADB-4EAB37B5F3ED}" presName="dummy" presStyleCnt="0"/>
      <dgm:spPr/>
    </dgm:pt>
    <dgm:pt modelId="{5CBCF2AB-ADE9-488A-B5C1-FB682EFA9051}" type="pres">
      <dgm:prSet presAssocID="{4E61ABFB-BF1E-4DED-B662-D20ED0344E26}" presName="sibTrans" presStyleLbl="sibTrans2D1" presStyleIdx="2" presStyleCnt="3"/>
      <dgm:spPr/>
    </dgm:pt>
  </dgm:ptLst>
  <dgm:cxnLst>
    <dgm:cxn modelId="{09EF5109-3A4A-4BB7-9F8C-4AEF13B272A2}" type="presOf" srcId="{4E61ABFB-BF1E-4DED-B662-D20ED0344E26}" destId="{5CBCF2AB-ADE9-488A-B5C1-FB682EFA9051}" srcOrd="0" destOrd="0" presId="urn:microsoft.com/office/officeart/2005/8/layout/radial6"/>
    <dgm:cxn modelId="{3F8EBD0B-D11E-4724-A848-07750A36EF23}" type="presOf" srcId="{5B6FAAC8-02FC-4AB5-B775-50188BBE0A9E}" destId="{787BA149-8E80-459F-8DA3-64380FF5E8D0}" srcOrd="0" destOrd="0" presId="urn:microsoft.com/office/officeart/2005/8/layout/radial6"/>
    <dgm:cxn modelId="{153BCA0E-C4D3-4B37-9F43-BBB70D074619}" type="presOf" srcId="{8923337C-13B3-4046-A2B9-E8315CEBF694}" destId="{3A784F77-4DB1-4997-9707-80C3F247FC41}" srcOrd="0" destOrd="0" presId="urn:microsoft.com/office/officeart/2005/8/layout/radial6"/>
    <dgm:cxn modelId="{A5D8BE18-6115-4810-BBA9-6B085F5C1D25}" type="presOf" srcId="{2245A28D-82C6-4F33-9588-3FB065D500AB}" destId="{A06251D5-D7AA-46B3-90DE-B79B8D1EC709}" srcOrd="0" destOrd="0" presId="urn:microsoft.com/office/officeart/2005/8/layout/radial6"/>
    <dgm:cxn modelId="{4BC6652E-2DC6-43F4-B56E-49A4B09530CD}" srcId="{2245A28D-82C6-4F33-9588-3FB065D500AB}" destId="{52AE63A1-1693-419D-831B-DB17B4EB8EC3}" srcOrd="1" destOrd="0" parTransId="{A380C8AF-F3BB-4558-BF9B-328E2DD0320F}" sibTransId="{FD0B82AC-60BC-4D90-8C07-0012BC8F802A}"/>
    <dgm:cxn modelId="{C3F9FD5B-7A2C-46A7-9B05-EF8759E099E4}" type="presOf" srcId="{60F59DAF-F679-4AE8-A462-7558BB7EE639}" destId="{9A4D2189-B7F8-4DBF-B6C2-BCBEB03FFCD4}" srcOrd="0" destOrd="0" presId="urn:microsoft.com/office/officeart/2005/8/layout/radial6"/>
    <dgm:cxn modelId="{C73F005D-AB58-4223-B1B1-C70D7446420C}" type="presOf" srcId="{916ACBA1-807F-42F1-A2FA-0B58593BF7A5}" destId="{98AA647E-60F1-4778-AEE2-8B8C702D4808}" srcOrd="0" destOrd="0" presId="urn:microsoft.com/office/officeart/2005/8/layout/radial6"/>
    <dgm:cxn modelId="{DB02FB41-D0BB-4D60-9767-53F9A598C058}" srcId="{60F59DAF-F679-4AE8-A462-7558BB7EE639}" destId="{195E169F-83F5-45B5-B2A9-C6E62DB267A0}" srcOrd="0" destOrd="0" parTransId="{6452C4A8-B18A-4FC8-ADA2-1CD60604C710}" sibTransId="{916ACBA1-807F-42F1-A2FA-0B58593BF7A5}"/>
    <dgm:cxn modelId="{B831CC85-16A8-4C69-BFBA-24CFD5BEBE4A}" srcId="{60F59DAF-F679-4AE8-A462-7558BB7EE639}" destId="{8923337C-13B3-4046-A2B9-E8315CEBF694}" srcOrd="1" destOrd="0" parTransId="{92DA9C85-A747-416D-8406-A4F995F4523F}" sibTransId="{5B6FAAC8-02FC-4AB5-B775-50188BBE0A9E}"/>
    <dgm:cxn modelId="{BD35348E-FE81-47A6-AE8E-C5BA15C2D15E}" type="presOf" srcId="{195E169F-83F5-45B5-B2A9-C6E62DB267A0}" destId="{02FBEE2C-FD49-49BC-9942-DEB19164D992}" srcOrd="0" destOrd="0" presId="urn:microsoft.com/office/officeart/2005/8/layout/radial6"/>
    <dgm:cxn modelId="{DFF7C499-4E09-49D8-8DE0-85EFFFD5C1EC}" srcId="{60F59DAF-F679-4AE8-A462-7558BB7EE639}" destId="{01544FAD-DA26-46F6-BADB-4EAB37B5F3ED}" srcOrd="2" destOrd="0" parTransId="{C741ABE7-5344-4A85-80F7-9C33F836ACDA}" sibTransId="{4E61ABFB-BF1E-4DED-B662-D20ED0344E26}"/>
    <dgm:cxn modelId="{A292D89F-088E-4C8A-BC8A-A75820EAF5B0}" type="presOf" srcId="{01544FAD-DA26-46F6-BADB-4EAB37B5F3ED}" destId="{C15C6ED3-DD8B-44DD-B482-526DC82C3F5E}" srcOrd="0" destOrd="0" presId="urn:microsoft.com/office/officeart/2005/8/layout/radial6"/>
    <dgm:cxn modelId="{C1BE04DE-D2CD-4CA2-B2A0-182A8D23AF62}" srcId="{2245A28D-82C6-4F33-9588-3FB065D500AB}" destId="{60F59DAF-F679-4AE8-A462-7558BB7EE639}" srcOrd="0" destOrd="0" parTransId="{817B42C7-A3A6-4F1C-94F4-F077AA78AA71}" sibTransId="{485619F7-CE26-451E-97D5-9E2CCA53A46A}"/>
    <dgm:cxn modelId="{5CCE390D-1F16-42EE-AE62-C15B5828765B}" type="presParOf" srcId="{A06251D5-D7AA-46B3-90DE-B79B8D1EC709}" destId="{9A4D2189-B7F8-4DBF-B6C2-BCBEB03FFCD4}" srcOrd="0" destOrd="0" presId="urn:microsoft.com/office/officeart/2005/8/layout/radial6"/>
    <dgm:cxn modelId="{3F36319F-4C18-4654-A15D-0D64A8A43083}" type="presParOf" srcId="{A06251D5-D7AA-46B3-90DE-B79B8D1EC709}" destId="{02FBEE2C-FD49-49BC-9942-DEB19164D992}" srcOrd="1" destOrd="0" presId="urn:microsoft.com/office/officeart/2005/8/layout/radial6"/>
    <dgm:cxn modelId="{F83A61B5-B30E-4B4E-A0D2-518994E1ABEE}" type="presParOf" srcId="{A06251D5-D7AA-46B3-90DE-B79B8D1EC709}" destId="{BF00CD00-A3CB-4F62-94E1-DA7433B8027E}" srcOrd="2" destOrd="0" presId="urn:microsoft.com/office/officeart/2005/8/layout/radial6"/>
    <dgm:cxn modelId="{2B8A008E-41E0-43EC-B03C-A5EF0457AA42}" type="presParOf" srcId="{A06251D5-D7AA-46B3-90DE-B79B8D1EC709}" destId="{98AA647E-60F1-4778-AEE2-8B8C702D4808}" srcOrd="3" destOrd="0" presId="urn:microsoft.com/office/officeart/2005/8/layout/radial6"/>
    <dgm:cxn modelId="{35D14298-3B41-4C16-A562-83670C4F3C5F}" type="presParOf" srcId="{A06251D5-D7AA-46B3-90DE-B79B8D1EC709}" destId="{3A784F77-4DB1-4997-9707-80C3F247FC41}" srcOrd="4" destOrd="0" presId="urn:microsoft.com/office/officeart/2005/8/layout/radial6"/>
    <dgm:cxn modelId="{5C934210-CC28-4B90-BA3B-19ED101C1F10}" type="presParOf" srcId="{A06251D5-D7AA-46B3-90DE-B79B8D1EC709}" destId="{F01689D0-664A-4F77-9723-3B665DE323CF}" srcOrd="5" destOrd="0" presId="urn:microsoft.com/office/officeart/2005/8/layout/radial6"/>
    <dgm:cxn modelId="{A658C0F1-BD30-44A1-AE63-C2BC4F33FEC8}" type="presParOf" srcId="{A06251D5-D7AA-46B3-90DE-B79B8D1EC709}" destId="{787BA149-8E80-459F-8DA3-64380FF5E8D0}" srcOrd="6" destOrd="0" presId="urn:microsoft.com/office/officeart/2005/8/layout/radial6"/>
    <dgm:cxn modelId="{F0206715-0F7D-44C8-91D8-2CFA4332B216}" type="presParOf" srcId="{A06251D5-D7AA-46B3-90DE-B79B8D1EC709}" destId="{C15C6ED3-DD8B-44DD-B482-526DC82C3F5E}" srcOrd="7" destOrd="0" presId="urn:microsoft.com/office/officeart/2005/8/layout/radial6"/>
    <dgm:cxn modelId="{3CCF6BAA-07AE-4344-8D6C-0ED027C12E1C}" type="presParOf" srcId="{A06251D5-D7AA-46B3-90DE-B79B8D1EC709}" destId="{9E171A91-E21F-4BB3-A259-CCEB99C25AB7}" srcOrd="8" destOrd="0" presId="urn:microsoft.com/office/officeart/2005/8/layout/radial6"/>
    <dgm:cxn modelId="{07978439-6800-4F46-BC47-AD8DEA912DE7}" type="presParOf" srcId="{A06251D5-D7AA-46B3-90DE-B79B8D1EC709}" destId="{5CBCF2AB-ADE9-488A-B5C1-FB682EFA9051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BCF2AB-ADE9-488A-B5C1-FB682EFA9051}">
      <dsp:nvSpPr>
        <dsp:cNvPr id="0" name=""/>
        <dsp:cNvSpPr/>
      </dsp:nvSpPr>
      <dsp:spPr>
        <a:xfrm>
          <a:off x="2753807" y="1004156"/>
          <a:ext cx="6684384" cy="6684384"/>
        </a:xfrm>
        <a:prstGeom prst="blockArc">
          <a:avLst>
            <a:gd name="adj1" fmla="val 9000000"/>
            <a:gd name="adj2" fmla="val 16200000"/>
            <a:gd name="adj3" fmla="val 464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BA149-8E80-459F-8DA3-64380FF5E8D0}">
      <dsp:nvSpPr>
        <dsp:cNvPr id="0" name=""/>
        <dsp:cNvSpPr/>
      </dsp:nvSpPr>
      <dsp:spPr>
        <a:xfrm>
          <a:off x="2753807" y="1004156"/>
          <a:ext cx="6684384" cy="6684384"/>
        </a:xfrm>
        <a:prstGeom prst="blockArc">
          <a:avLst>
            <a:gd name="adj1" fmla="val 1800000"/>
            <a:gd name="adj2" fmla="val 9000000"/>
            <a:gd name="adj3" fmla="val 464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A647E-60F1-4778-AEE2-8B8C702D4808}">
      <dsp:nvSpPr>
        <dsp:cNvPr id="0" name=""/>
        <dsp:cNvSpPr/>
      </dsp:nvSpPr>
      <dsp:spPr>
        <a:xfrm>
          <a:off x="2753807" y="1004156"/>
          <a:ext cx="6684384" cy="6684384"/>
        </a:xfrm>
        <a:prstGeom prst="blockArc">
          <a:avLst>
            <a:gd name="adj1" fmla="val 16200000"/>
            <a:gd name="adj2" fmla="val 1800000"/>
            <a:gd name="adj3" fmla="val 464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D2189-B7F8-4DBF-B6C2-BCBEB03FFCD4}">
      <dsp:nvSpPr>
        <dsp:cNvPr id="0" name=""/>
        <dsp:cNvSpPr/>
      </dsp:nvSpPr>
      <dsp:spPr>
        <a:xfrm>
          <a:off x="4557117" y="2807465"/>
          <a:ext cx="3077765" cy="30777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Affordability </a:t>
          </a:r>
        </a:p>
      </dsp:txBody>
      <dsp:txXfrm>
        <a:off x="5007845" y="3258193"/>
        <a:ext cx="2176309" cy="2176309"/>
      </dsp:txXfrm>
    </dsp:sp>
    <dsp:sp modelId="{02FBEE2C-FD49-49BC-9942-DEB19164D992}">
      <dsp:nvSpPr>
        <dsp:cNvPr id="0" name=""/>
        <dsp:cNvSpPr/>
      </dsp:nvSpPr>
      <dsp:spPr>
        <a:xfrm>
          <a:off x="5018782" y="4498"/>
          <a:ext cx="2154435" cy="21544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PPP Framework</a:t>
          </a:r>
        </a:p>
      </dsp:txBody>
      <dsp:txXfrm>
        <a:off x="5334292" y="320008"/>
        <a:ext cx="1523415" cy="1523415"/>
      </dsp:txXfrm>
    </dsp:sp>
    <dsp:sp modelId="{3A784F77-4DB1-4997-9707-80C3F247FC41}">
      <dsp:nvSpPr>
        <dsp:cNvPr id="0" name=""/>
        <dsp:cNvSpPr/>
      </dsp:nvSpPr>
      <dsp:spPr>
        <a:xfrm>
          <a:off x="7846036" y="4901446"/>
          <a:ext cx="2154435" cy="21544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Access to Concessional Funds</a:t>
          </a:r>
        </a:p>
      </dsp:txBody>
      <dsp:txXfrm>
        <a:off x="8161546" y="5216956"/>
        <a:ext cx="1523415" cy="1523415"/>
      </dsp:txXfrm>
    </dsp:sp>
    <dsp:sp modelId="{C15C6ED3-DD8B-44DD-B482-526DC82C3F5E}">
      <dsp:nvSpPr>
        <dsp:cNvPr id="0" name=""/>
        <dsp:cNvSpPr/>
      </dsp:nvSpPr>
      <dsp:spPr>
        <a:xfrm>
          <a:off x="2191527" y="4901446"/>
          <a:ext cx="2154435" cy="215443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Bankable Offtake Structure</a:t>
          </a:r>
        </a:p>
      </dsp:txBody>
      <dsp:txXfrm>
        <a:off x="2507037" y="5216956"/>
        <a:ext cx="1523415" cy="1523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3.png"/><Relationship Id="rId7" Type="http://schemas.openxmlformats.org/officeDocument/2006/relationships/diagramData" Target="../diagrams/data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microsoft.com/office/2007/relationships/diagramDrawing" Target="../diagrams/drawing1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svg"/><Relationship Id="rId12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54681" y="1793751"/>
            <a:ext cx="7507550" cy="6699499"/>
          </a:xfrm>
          <a:custGeom>
            <a:avLst/>
            <a:gdLst/>
            <a:ahLst/>
            <a:cxnLst/>
            <a:rect l="l" t="t" r="r" b="b"/>
            <a:pathLst>
              <a:path w="7507550" h="6699499">
                <a:moveTo>
                  <a:pt x="0" y="0"/>
                </a:moveTo>
                <a:lnTo>
                  <a:pt x="7507550" y="0"/>
                </a:lnTo>
                <a:lnTo>
                  <a:pt x="7507550" y="6699498"/>
                </a:lnTo>
                <a:lnTo>
                  <a:pt x="0" y="66994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988" r="-24988"/>
            </a:stretch>
          </a:blipFill>
        </p:spPr>
        <p:txBody>
          <a:bodyPr/>
          <a:lstStyle/>
          <a:p>
            <a:endParaRPr lang="en-AE" dirty="0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3327371" cy="10287000"/>
            <a:chOff x="0" y="0"/>
            <a:chExt cx="1213834" cy="37527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13834" cy="3752726"/>
            </a:xfrm>
            <a:custGeom>
              <a:avLst/>
              <a:gdLst/>
              <a:ahLst/>
              <a:cxnLst/>
              <a:rect l="l" t="t" r="r" b="b"/>
              <a:pathLst>
                <a:path w="1213834" h="3752726">
                  <a:moveTo>
                    <a:pt x="0" y="0"/>
                  </a:moveTo>
                  <a:lnTo>
                    <a:pt x="1213834" y="0"/>
                  </a:lnTo>
                  <a:lnTo>
                    <a:pt x="1213834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7C898B">
                <a:alpha val="49804"/>
              </a:srgbClr>
            </a:solidFill>
          </p:spPr>
          <p:txBody>
            <a:bodyPr/>
            <a:lstStyle/>
            <a:p>
              <a:endParaRPr lang="en-AE"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9999361" y="8483724"/>
            <a:ext cx="5391267" cy="0"/>
          </a:xfrm>
          <a:prstGeom prst="line">
            <a:avLst/>
          </a:prstGeom>
          <a:ln w="19050" cap="flat">
            <a:solidFill>
              <a:srgbClr val="101F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E" dirty="0"/>
          </a:p>
        </p:txBody>
      </p:sp>
      <p:sp>
        <p:nvSpPr>
          <p:cNvPr id="6" name="Freeform 6"/>
          <p:cNvSpPr/>
          <p:nvPr/>
        </p:nvSpPr>
        <p:spPr>
          <a:xfrm>
            <a:off x="15493659" y="344969"/>
            <a:ext cx="2265629" cy="1026955"/>
          </a:xfrm>
          <a:custGeom>
            <a:avLst/>
            <a:gdLst/>
            <a:ahLst/>
            <a:cxnLst/>
            <a:rect l="l" t="t" r="r" b="b"/>
            <a:pathLst>
              <a:path w="2265629" h="1026955">
                <a:moveTo>
                  <a:pt x="0" y="0"/>
                </a:moveTo>
                <a:lnTo>
                  <a:pt x="2265629" y="0"/>
                </a:lnTo>
                <a:lnTo>
                  <a:pt x="2265629" y="1026955"/>
                </a:lnTo>
                <a:lnTo>
                  <a:pt x="0" y="10269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E" dirty="0"/>
          </a:p>
        </p:txBody>
      </p:sp>
      <p:sp>
        <p:nvSpPr>
          <p:cNvPr id="7" name="Freeform 7"/>
          <p:cNvSpPr/>
          <p:nvPr/>
        </p:nvSpPr>
        <p:spPr>
          <a:xfrm>
            <a:off x="12788193" y="344969"/>
            <a:ext cx="1033172" cy="1026955"/>
          </a:xfrm>
          <a:custGeom>
            <a:avLst/>
            <a:gdLst/>
            <a:ahLst/>
            <a:cxnLst/>
            <a:rect l="l" t="t" r="r" b="b"/>
            <a:pathLst>
              <a:path w="1033172" h="1026955">
                <a:moveTo>
                  <a:pt x="0" y="0"/>
                </a:moveTo>
                <a:lnTo>
                  <a:pt x="1033173" y="0"/>
                </a:lnTo>
                <a:lnTo>
                  <a:pt x="1033173" y="1026955"/>
                </a:lnTo>
                <a:lnTo>
                  <a:pt x="0" y="10269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421" r="-4431" b="-9090"/>
            </a:stretch>
          </a:blipFill>
        </p:spPr>
        <p:txBody>
          <a:bodyPr/>
          <a:lstStyle/>
          <a:p>
            <a:endParaRPr lang="en-AE" dirty="0"/>
          </a:p>
        </p:txBody>
      </p:sp>
      <p:sp>
        <p:nvSpPr>
          <p:cNvPr id="8" name="Freeform 8"/>
          <p:cNvSpPr/>
          <p:nvPr/>
        </p:nvSpPr>
        <p:spPr>
          <a:xfrm>
            <a:off x="14229614" y="344969"/>
            <a:ext cx="855796" cy="1026955"/>
          </a:xfrm>
          <a:custGeom>
            <a:avLst/>
            <a:gdLst/>
            <a:ahLst/>
            <a:cxnLst/>
            <a:rect l="l" t="t" r="r" b="b"/>
            <a:pathLst>
              <a:path w="855796" h="1026955">
                <a:moveTo>
                  <a:pt x="0" y="0"/>
                </a:moveTo>
                <a:lnTo>
                  <a:pt x="855796" y="0"/>
                </a:lnTo>
                <a:lnTo>
                  <a:pt x="855796" y="1026955"/>
                </a:lnTo>
                <a:lnTo>
                  <a:pt x="0" y="10269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 dirty="0"/>
          </a:p>
        </p:txBody>
      </p:sp>
      <p:sp>
        <p:nvSpPr>
          <p:cNvPr id="9" name="TextBox 9"/>
          <p:cNvSpPr txBox="1"/>
          <p:nvPr/>
        </p:nvSpPr>
        <p:spPr>
          <a:xfrm>
            <a:off x="9910425" y="2552700"/>
            <a:ext cx="8023138" cy="4062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4400" b="1" dirty="0">
                <a:solidFill>
                  <a:srgbClr val="101F2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ACWA – </a:t>
            </a:r>
          </a:p>
          <a:p>
            <a:pPr algn="l"/>
            <a:r>
              <a:rPr lang="en-US" sz="4400" b="1" dirty="0">
                <a:solidFill>
                  <a:srgbClr val="101F2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Leadership in Water Desalination</a:t>
            </a:r>
          </a:p>
          <a:p>
            <a:pPr algn="l"/>
            <a:endParaRPr lang="en-US" sz="4400" b="1" dirty="0">
              <a:solidFill>
                <a:srgbClr val="101F24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/>
            <a:endParaRPr lang="en-US" sz="4400" b="1" dirty="0">
              <a:solidFill>
                <a:srgbClr val="101F24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/>
            <a:r>
              <a:rPr lang="en-US" sz="4400" b="1" dirty="0">
                <a:solidFill>
                  <a:srgbClr val="101F2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Sawan Kumar, ACWA Power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999361" y="7425617"/>
            <a:ext cx="7759926" cy="869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b="1" spc="125" dirty="0">
                <a:solidFill>
                  <a:srgbClr val="101F2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ROUNDTABLE ON FINANCING WATER PROJECTS IN ARAB COUNTRIES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54681" y="9386254"/>
            <a:ext cx="5671259" cy="349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spc="100" dirty="0">
                <a:solidFill>
                  <a:srgbClr val="101F2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FEBRUARY 9–10, 2026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837386" y="9386254"/>
            <a:ext cx="5921902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b="1" spc="100" dirty="0">
                <a:solidFill>
                  <a:srgbClr val="7C89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ARAB FUND HEADQUARTERS, KUWAIT CITY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0"/>
            <a:ext cx="423937" cy="10287000"/>
            <a:chOff x="0" y="0"/>
            <a:chExt cx="154653" cy="375272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4653" cy="3752726"/>
            </a:xfrm>
            <a:custGeom>
              <a:avLst/>
              <a:gdLst/>
              <a:ahLst/>
              <a:cxnLst/>
              <a:rect l="l" t="t" r="r" b="b"/>
              <a:pathLst>
                <a:path w="154653" h="3752726">
                  <a:moveTo>
                    <a:pt x="0" y="0"/>
                  </a:moveTo>
                  <a:lnTo>
                    <a:pt x="154653" y="0"/>
                  </a:lnTo>
                  <a:lnTo>
                    <a:pt x="154653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CEB99E"/>
            </a:solidFill>
          </p:spPr>
          <p:txBody>
            <a:bodyPr/>
            <a:lstStyle/>
            <a:p>
              <a:endParaRPr lang="en-AE" dirty="0"/>
            </a:p>
          </p:txBody>
        </p:sp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24456112-A128-0200-281A-4B210C2039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43738" y="342900"/>
            <a:ext cx="648262" cy="9200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63A66-6B03-F09D-6C64-F83C98B33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BD4AB5DC-F157-AF78-9C7E-EF16311314BA}"/>
              </a:ext>
            </a:extLst>
          </p:cNvPr>
          <p:cNvSpPr txBox="1"/>
          <p:nvPr/>
        </p:nvSpPr>
        <p:spPr>
          <a:xfrm>
            <a:off x="934648" y="705708"/>
            <a:ext cx="168021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b="1" dirty="0">
                <a:solidFill>
                  <a:srgbClr val="101F24"/>
                </a:solidFill>
                <a:latin typeface="Century Gothic" panose="020B0502020202020204" pitchFamily="34" charset="0"/>
                <a:ea typeface="Open Sans Bold"/>
                <a:cs typeface="Open Sans Bold"/>
                <a:sym typeface="Open Sans Bold"/>
              </a:rPr>
              <a:t>ACWA – Our Impact In A Snapshot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FE2761E-1CE5-4EFB-D8C2-67541A1E5D42}"/>
              </a:ext>
            </a:extLst>
          </p:cNvPr>
          <p:cNvSpPr/>
          <p:nvPr/>
        </p:nvSpPr>
        <p:spPr>
          <a:xfrm>
            <a:off x="16299563" y="9286875"/>
            <a:ext cx="1396845" cy="633157"/>
          </a:xfrm>
          <a:custGeom>
            <a:avLst/>
            <a:gdLst/>
            <a:ahLst/>
            <a:cxnLst/>
            <a:rect l="l" t="t" r="r" b="b"/>
            <a:pathLst>
              <a:path w="1396845" h="633157">
                <a:moveTo>
                  <a:pt x="0" y="0"/>
                </a:moveTo>
                <a:lnTo>
                  <a:pt x="1396845" y="0"/>
                </a:lnTo>
                <a:lnTo>
                  <a:pt x="1396845" y="633157"/>
                </a:lnTo>
                <a:lnTo>
                  <a:pt x="0" y="6331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E" dirty="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198956D-D87F-1D8F-C8A0-7206D9E421ED}"/>
              </a:ext>
            </a:extLst>
          </p:cNvPr>
          <p:cNvSpPr/>
          <p:nvPr/>
        </p:nvSpPr>
        <p:spPr>
          <a:xfrm>
            <a:off x="14631542" y="9286875"/>
            <a:ext cx="636989" cy="633157"/>
          </a:xfrm>
          <a:custGeom>
            <a:avLst/>
            <a:gdLst/>
            <a:ahLst/>
            <a:cxnLst/>
            <a:rect l="l" t="t" r="r" b="b"/>
            <a:pathLst>
              <a:path w="636989" h="633157">
                <a:moveTo>
                  <a:pt x="0" y="0"/>
                </a:moveTo>
                <a:lnTo>
                  <a:pt x="636989" y="0"/>
                </a:lnTo>
                <a:lnTo>
                  <a:pt x="636989" y="633157"/>
                </a:lnTo>
                <a:lnTo>
                  <a:pt x="0" y="6331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21" r="-4431" b="-9090"/>
            </a:stretch>
          </a:blipFill>
        </p:spPr>
        <p:txBody>
          <a:bodyPr/>
          <a:lstStyle/>
          <a:p>
            <a:endParaRPr lang="en-AE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E4E60E18-B470-E478-DA11-CF7FF01359F9}"/>
              </a:ext>
            </a:extLst>
          </p:cNvPr>
          <p:cNvSpPr/>
          <p:nvPr/>
        </p:nvSpPr>
        <p:spPr>
          <a:xfrm>
            <a:off x="15519943" y="9286875"/>
            <a:ext cx="527630" cy="633157"/>
          </a:xfrm>
          <a:custGeom>
            <a:avLst/>
            <a:gdLst/>
            <a:ahLst/>
            <a:cxnLst/>
            <a:rect l="l" t="t" r="r" b="b"/>
            <a:pathLst>
              <a:path w="527630" h="633157">
                <a:moveTo>
                  <a:pt x="0" y="0"/>
                </a:moveTo>
                <a:lnTo>
                  <a:pt x="527631" y="0"/>
                </a:lnTo>
                <a:lnTo>
                  <a:pt x="527631" y="633157"/>
                </a:lnTo>
                <a:lnTo>
                  <a:pt x="0" y="6331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E" dirty="0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F4426912-66A6-01AE-C3D0-75F1E5899102}"/>
              </a:ext>
            </a:extLst>
          </p:cNvPr>
          <p:cNvSpPr txBox="1"/>
          <p:nvPr/>
        </p:nvSpPr>
        <p:spPr>
          <a:xfrm>
            <a:off x="1028700" y="9674287"/>
            <a:ext cx="7759926" cy="216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b="1" spc="64" dirty="0">
                <a:solidFill>
                  <a:srgbClr val="101F2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ROUNDTABLE ON FINANCING WATER PROJECTS IN ARAB COUNTRIES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DAABEAF-5330-6B89-7115-C6E4FB50DF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868400" y="9486900"/>
            <a:ext cx="381000" cy="5407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EA5A26-9086-39D4-071F-AEAD3B3F8B4D}"/>
              </a:ext>
            </a:extLst>
          </p:cNvPr>
          <p:cNvSpPr txBox="1"/>
          <p:nvPr/>
        </p:nvSpPr>
        <p:spPr>
          <a:xfrm>
            <a:off x="921948" y="1333500"/>
            <a:ext cx="15003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cwa Headline Bold" pitchFamily="50" charset="-78"/>
                <a:ea typeface="Acwa Headline Bold" pitchFamily="50" charset="-78"/>
                <a:cs typeface="Acwa Headline Bold" pitchFamily="50" charset="-78"/>
              </a:rPr>
              <a:t>By creating value and driving progress for people and the planet, we create lasting impact: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D61CA8-7C09-7776-E4F4-E092BAE41A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648" y="2240242"/>
            <a:ext cx="15918156" cy="692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22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67E89-E323-AE2E-5378-D09B3E49A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11FFFF82-2827-BECC-F522-1DD4B3BC0B01}"/>
              </a:ext>
            </a:extLst>
          </p:cNvPr>
          <p:cNvSpPr txBox="1"/>
          <p:nvPr/>
        </p:nvSpPr>
        <p:spPr>
          <a:xfrm>
            <a:off x="934648" y="705708"/>
            <a:ext cx="168021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b="1" dirty="0">
                <a:solidFill>
                  <a:srgbClr val="101F24"/>
                </a:solidFill>
                <a:latin typeface="Century Gothic" panose="020B0502020202020204" pitchFamily="34" charset="0"/>
                <a:ea typeface="Open Sans Bold"/>
                <a:cs typeface="Open Sans Bold"/>
                <a:sym typeface="Open Sans Bold"/>
              </a:rPr>
              <a:t>ACWA –  Desalination Assets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09CAD25-069A-A4A5-8DFC-383BE796D718}"/>
              </a:ext>
            </a:extLst>
          </p:cNvPr>
          <p:cNvSpPr/>
          <p:nvPr/>
        </p:nvSpPr>
        <p:spPr>
          <a:xfrm>
            <a:off x="16299563" y="9286875"/>
            <a:ext cx="1396845" cy="633157"/>
          </a:xfrm>
          <a:custGeom>
            <a:avLst/>
            <a:gdLst/>
            <a:ahLst/>
            <a:cxnLst/>
            <a:rect l="l" t="t" r="r" b="b"/>
            <a:pathLst>
              <a:path w="1396845" h="633157">
                <a:moveTo>
                  <a:pt x="0" y="0"/>
                </a:moveTo>
                <a:lnTo>
                  <a:pt x="1396845" y="0"/>
                </a:lnTo>
                <a:lnTo>
                  <a:pt x="1396845" y="633157"/>
                </a:lnTo>
                <a:lnTo>
                  <a:pt x="0" y="6331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E" dirty="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E00BA47B-0D4B-FFFD-F0BC-F70E5B6D8D2C}"/>
              </a:ext>
            </a:extLst>
          </p:cNvPr>
          <p:cNvSpPr/>
          <p:nvPr/>
        </p:nvSpPr>
        <p:spPr>
          <a:xfrm>
            <a:off x="14631542" y="9286875"/>
            <a:ext cx="636989" cy="633157"/>
          </a:xfrm>
          <a:custGeom>
            <a:avLst/>
            <a:gdLst/>
            <a:ahLst/>
            <a:cxnLst/>
            <a:rect l="l" t="t" r="r" b="b"/>
            <a:pathLst>
              <a:path w="636989" h="633157">
                <a:moveTo>
                  <a:pt x="0" y="0"/>
                </a:moveTo>
                <a:lnTo>
                  <a:pt x="636989" y="0"/>
                </a:lnTo>
                <a:lnTo>
                  <a:pt x="636989" y="633157"/>
                </a:lnTo>
                <a:lnTo>
                  <a:pt x="0" y="6331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21" r="-4431" b="-9090"/>
            </a:stretch>
          </a:blipFill>
        </p:spPr>
        <p:txBody>
          <a:bodyPr/>
          <a:lstStyle/>
          <a:p>
            <a:endParaRPr lang="en-AE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3789312-A67D-3C8C-5696-E318F1815332}"/>
              </a:ext>
            </a:extLst>
          </p:cNvPr>
          <p:cNvSpPr/>
          <p:nvPr/>
        </p:nvSpPr>
        <p:spPr>
          <a:xfrm>
            <a:off x="15519943" y="9286875"/>
            <a:ext cx="527630" cy="633157"/>
          </a:xfrm>
          <a:custGeom>
            <a:avLst/>
            <a:gdLst/>
            <a:ahLst/>
            <a:cxnLst/>
            <a:rect l="l" t="t" r="r" b="b"/>
            <a:pathLst>
              <a:path w="527630" h="633157">
                <a:moveTo>
                  <a:pt x="0" y="0"/>
                </a:moveTo>
                <a:lnTo>
                  <a:pt x="527631" y="0"/>
                </a:lnTo>
                <a:lnTo>
                  <a:pt x="527631" y="633157"/>
                </a:lnTo>
                <a:lnTo>
                  <a:pt x="0" y="6331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E" dirty="0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84DEAD04-C02A-559C-D4ED-65D03B46EA43}"/>
              </a:ext>
            </a:extLst>
          </p:cNvPr>
          <p:cNvSpPr txBox="1"/>
          <p:nvPr/>
        </p:nvSpPr>
        <p:spPr>
          <a:xfrm>
            <a:off x="1028700" y="9674287"/>
            <a:ext cx="7759926" cy="216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b="1" spc="64" dirty="0">
                <a:solidFill>
                  <a:srgbClr val="101F2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ROUNDTABLE ON FINANCING WATER PROJECTS IN ARAB COUNTRIES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8E27258-48EF-A9F6-7E0B-AF89F488BC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868400" y="9486900"/>
            <a:ext cx="381000" cy="5407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E9DDC8-635F-1E39-640D-39DD7B66379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817"/>
          <a:stretch>
            <a:fillRect/>
          </a:stretch>
        </p:blipFill>
        <p:spPr>
          <a:xfrm>
            <a:off x="1147523" y="1656489"/>
            <a:ext cx="14778277" cy="73741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09DD38-C6F4-BCF9-DBB5-4253316F5D19}"/>
              </a:ext>
            </a:extLst>
          </p:cNvPr>
          <p:cNvSpPr/>
          <p:nvPr/>
        </p:nvSpPr>
        <p:spPr>
          <a:xfrm>
            <a:off x="838200" y="1409700"/>
            <a:ext cx="2362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CA52D9-3B2D-EDDB-4160-6739E6AD8035}"/>
              </a:ext>
            </a:extLst>
          </p:cNvPr>
          <p:cNvSpPr/>
          <p:nvPr/>
        </p:nvSpPr>
        <p:spPr>
          <a:xfrm>
            <a:off x="10668000" y="1057318"/>
            <a:ext cx="5486400" cy="80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B686A8-4062-F7C8-7314-7BEE29DD94BD}"/>
              </a:ext>
            </a:extLst>
          </p:cNvPr>
          <p:cNvSpPr/>
          <p:nvPr/>
        </p:nvSpPr>
        <p:spPr>
          <a:xfrm>
            <a:off x="13478998" y="1132264"/>
            <a:ext cx="14971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Under Construction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8DE7D3-7856-0A4F-3B9D-7EFB30D9EF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15216" y="680306"/>
            <a:ext cx="448496" cy="44849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A84FA65-E77C-EA6B-3A2A-3BC775B1630F}"/>
              </a:ext>
            </a:extLst>
          </p:cNvPr>
          <p:cNvSpPr/>
          <p:nvPr/>
        </p:nvSpPr>
        <p:spPr>
          <a:xfrm>
            <a:off x="14519951" y="1133285"/>
            <a:ext cx="14971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rgbClr val="1C5A88"/>
                </a:solidFill>
                <a:latin typeface="Century Gothic" panose="020B0502020202020204" pitchFamily="34" charset="0"/>
              </a:rPr>
              <a:t>Operational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B167F3F-9E1B-61E7-F46B-677AF9805F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76157" y="662243"/>
            <a:ext cx="448496" cy="44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94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934648" y="705708"/>
            <a:ext cx="168021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b="1" dirty="0">
                <a:solidFill>
                  <a:srgbClr val="101F24"/>
                </a:solidFill>
                <a:latin typeface="Century Gothic" panose="020B0502020202020204" pitchFamily="34" charset="0"/>
                <a:ea typeface="Open Sans Bold"/>
                <a:cs typeface="Open Sans Bold"/>
                <a:sym typeface="Open Sans Bold"/>
              </a:rPr>
              <a:t>Providing the Lowest Cost of Desalination – </a:t>
            </a:r>
            <a:r>
              <a:rPr lang="en-US" sz="3200" dirty="0">
                <a:solidFill>
                  <a:srgbClr val="000000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Champion in </a:t>
            </a:r>
            <a:r>
              <a:rPr lang="en-US" sz="3200" b="1" dirty="0">
                <a:solidFill>
                  <a:srgbClr val="000000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Cost-Effective</a:t>
            </a:r>
            <a:r>
              <a:rPr lang="en-US" sz="3200" dirty="0">
                <a:solidFill>
                  <a:srgbClr val="000000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3200" b="1" dirty="0">
                <a:solidFill>
                  <a:srgbClr val="000000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 Carbon-Intensive </a:t>
            </a:r>
            <a:r>
              <a:rPr lang="en-US" sz="3200" dirty="0">
                <a:solidFill>
                  <a:srgbClr val="000000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Technologies</a:t>
            </a:r>
          </a:p>
          <a:p>
            <a:pPr algn="l"/>
            <a:endParaRPr lang="en-US" sz="3200" b="1" dirty="0">
              <a:solidFill>
                <a:srgbClr val="101F24"/>
              </a:solidFill>
              <a:latin typeface="Century Gothic" panose="020B0502020202020204" pitchFamily="34" charset="0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6299563" y="9286875"/>
            <a:ext cx="1396845" cy="633157"/>
          </a:xfrm>
          <a:custGeom>
            <a:avLst/>
            <a:gdLst/>
            <a:ahLst/>
            <a:cxnLst/>
            <a:rect l="l" t="t" r="r" b="b"/>
            <a:pathLst>
              <a:path w="1396845" h="633157">
                <a:moveTo>
                  <a:pt x="0" y="0"/>
                </a:moveTo>
                <a:lnTo>
                  <a:pt x="1396845" y="0"/>
                </a:lnTo>
                <a:lnTo>
                  <a:pt x="1396845" y="633157"/>
                </a:lnTo>
                <a:lnTo>
                  <a:pt x="0" y="6331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E" dirty="0"/>
          </a:p>
        </p:txBody>
      </p:sp>
      <p:sp>
        <p:nvSpPr>
          <p:cNvPr id="10" name="Freeform 10"/>
          <p:cNvSpPr/>
          <p:nvPr/>
        </p:nvSpPr>
        <p:spPr>
          <a:xfrm>
            <a:off x="14631542" y="9286875"/>
            <a:ext cx="636989" cy="633157"/>
          </a:xfrm>
          <a:custGeom>
            <a:avLst/>
            <a:gdLst/>
            <a:ahLst/>
            <a:cxnLst/>
            <a:rect l="l" t="t" r="r" b="b"/>
            <a:pathLst>
              <a:path w="636989" h="633157">
                <a:moveTo>
                  <a:pt x="0" y="0"/>
                </a:moveTo>
                <a:lnTo>
                  <a:pt x="636989" y="0"/>
                </a:lnTo>
                <a:lnTo>
                  <a:pt x="636989" y="633157"/>
                </a:lnTo>
                <a:lnTo>
                  <a:pt x="0" y="6331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21" r="-4431" b="-9090"/>
            </a:stretch>
          </a:blipFill>
        </p:spPr>
        <p:txBody>
          <a:bodyPr/>
          <a:lstStyle/>
          <a:p>
            <a:endParaRPr lang="en-AE" dirty="0"/>
          </a:p>
        </p:txBody>
      </p:sp>
      <p:sp>
        <p:nvSpPr>
          <p:cNvPr id="11" name="Freeform 11"/>
          <p:cNvSpPr/>
          <p:nvPr/>
        </p:nvSpPr>
        <p:spPr>
          <a:xfrm>
            <a:off x="15519943" y="9286875"/>
            <a:ext cx="527630" cy="633157"/>
          </a:xfrm>
          <a:custGeom>
            <a:avLst/>
            <a:gdLst/>
            <a:ahLst/>
            <a:cxnLst/>
            <a:rect l="l" t="t" r="r" b="b"/>
            <a:pathLst>
              <a:path w="527630" h="633157">
                <a:moveTo>
                  <a:pt x="0" y="0"/>
                </a:moveTo>
                <a:lnTo>
                  <a:pt x="527631" y="0"/>
                </a:lnTo>
                <a:lnTo>
                  <a:pt x="527631" y="633157"/>
                </a:lnTo>
                <a:lnTo>
                  <a:pt x="0" y="6331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E" dirty="0"/>
          </a:p>
        </p:txBody>
      </p:sp>
      <p:sp>
        <p:nvSpPr>
          <p:cNvPr id="12" name="TextBox 12"/>
          <p:cNvSpPr txBox="1"/>
          <p:nvPr/>
        </p:nvSpPr>
        <p:spPr>
          <a:xfrm>
            <a:off x="1028700" y="9674287"/>
            <a:ext cx="7759926" cy="216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b="1" spc="64" dirty="0">
                <a:solidFill>
                  <a:srgbClr val="101F2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ROUNDTABLE ON FINANCING WATER PROJECTS IN ARAB COUNTRIES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187419-B4A9-7979-4ED9-71725A56411F}"/>
              </a:ext>
            </a:extLst>
          </p:cNvPr>
          <p:cNvSpPr/>
          <p:nvPr/>
        </p:nvSpPr>
        <p:spPr>
          <a:xfrm>
            <a:off x="1028700" y="2324100"/>
            <a:ext cx="15125700" cy="11360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defTabSz="914423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600" b="1" dirty="0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ACWA Power has reduced levelized water cost by almost 50% since 2007 </a:t>
            </a:r>
            <a:r>
              <a:rPr lang="en-US" sz="1600" dirty="0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by: </a:t>
            </a:r>
          </a:p>
          <a:p>
            <a:pPr marL="342910" indent="-342910" algn="just" defTabSz="914423">
              <a:lnSpc>
                <a:spcPct val="107000"/>
              </a:lnSpc>
              <a:buFont typeface="Courier New" panose="02070309020205020404" pitchFamily="49" charset="0"/>
              <a:buChar char="o"/>
              <a:defRPr/>
            </a:pPr>
            <a:r>
              <a:rPr lang="en-US" sz="1600" b="1" dirty="0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Continuous innovation</a:t>
            </a:r>
            <a:r>
              <a:rPr lang="en-US" sz="1600" dirty="0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, always using latest - yet proven – technologies and enhanced plant design</a:t>
            </a:r>
          </a:p>
          <a:p>
            <a:pPr marL="342910" indent="-342910" algn="just" defTabSz="914423">
              <a:lnSpc>
                <a:spcPct val="107000"/>
              </a:lnSpc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A </a:t>
            </a:r>
            <a:r>
              <a:rPr lang="en-US" sz="1600" b="1" dirty="0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Life Cycle Cost Analysis </a:t>
            </a:r>
            <a:r>
              <a:rPr lang="en-US" sz="1600" dirty="0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rather than focusing on CAPEX only, based on our strong operational experience and ability to reduce O&amp;M costs</a:t>
            </a:r>
          </a:p>
          <a:p>
            <a:pPr marL="342910" indent="-342910" algn="just" defTabSz="914423">
              <a:lnSpc>
                <a:spcPct val="107000"/>
              </a:lnSpc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Continuous reduction of </a:t>
            </a:r>
            <a:r>
              <a:rPr lang="en-US" sz="1600" b="1" dirty="0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Specific Power Consumption</a:t>
            </a:r>
            <a:r>
              <a:rPr lang="en-US" sz="1600" dirty="0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(kWh/m</a:t>
            </a:r>
            <a:r>
              <a:rPr lang="en-US" sz="1600" baseline="30000" dirty="0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r>
              <a:rPr lang="en-US" sz="1600" dirty="0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), by optimized membrane configuration, plant design and solar PV integration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49CF5EC-1773-413B-4C99-3AEE2600F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3842433"/>
            <a:ext cx="16288948" cy="545433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23A45F2-4C35-6844-E64A-40D42B95A8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868400" y="9486900"/>
            <a:ext cx="381000" cy="5407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AF001-3845-08AB-F510-A9F62123E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0D50660B-3F44-D0FC-C1C6-948E778DFC16}"/>
              </a:ext>
            </a:extLst>
          </p:cNvPr>
          <p:cNvSpPr txBox="1"/>
          <p:nvPr/>
        </p:nvSpPr>
        <p:spPr>
          <a:xfrm>
            <a:off x="934648" y="705708"/>
            <a:ext cx="168021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b="1" dirty="0">
                <a:solidFill>
                  <a:srgbClr val="101F24"/>
                </a:solidFill>
                <a:latin typeface="Century Gothic" panose="020B0502020202020204" pitchFamily="34" charset="0"/>
                <a:ea typeface="Open Sans Bold"/>
                <a:cs typeface="Open Sans Bold"/>
                <a:sym typeface="Open Sans Bold"/>
              </a:rPr>
              <a:t>Key Considerations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32A7A60-FAFE-0702-9345-121EA2277A9D}"/>
              </a:ext>
            </a:extLst>
          </p:cNvPr>
          <p:cNvSpPr/>
          <p:nvPr/>
        </p:nvSpPr>
        <p:spPr>
          <a:xfrm>
            <a:off x="16299563" y="9286875"/>
            <a:ext cx="1396845" cy="633157"/>
          </a:xfrm>
          <a:custGeom>
            <a:avLst/>
            <a:gdLst/>
            <a:ahLst/>
            <a:cxnLst/>
            <a:rect l="l" t="t" r="r" b="b"/>
            <a:pathLst>
              <a:path w="1396845" h="633157">
                <a:moveTo>
                  <a:pt x="0" y="0"/>
                </a:moveTo>
                <a:lnTo>
                  <a:pt x="1396845" y="0"/>
                </a:lnTo>
                <a:lnTo>
                  <a:pt x="1396845" y="633157"/>
                </a:lnTo>
                <a:lnTo>
                  <a:pt x="0" y="6331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E" dirty="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CD0B6F3A-5B6D-D4B3-D18F-AE5E87A5B229}"/>
              </a:ext>
            </a:extLst>
          </p:cNvPr>
          <p:cNvSpPr/>
          <p:nvPr/>
        </p:nvSpPr>
        <p:spPr>
          <a:xfrm>
            <a:off x="14631542" y="9286875"/>
            <a:ext cx="636989" cy="633157"/>
          </a:xfrm>
          <a:custGeom>
            <a:avLst/>
            <a:gdLst/>
            <a:ahLst/>
            <a:cxnLst/>
            <a:rect l="l" t="t" r="r" b="b"/>
            <a:pathLst>
              <a:path w="636989" h="633157">
                <a:moveTo>
                  <a:pt x="0" y="0"/>
                </a:moveTo>
                <a:lnTo>
                  <a:pt x="636989" y="0"/>
                </a:lnTo>
                <a:lnTo>
                  <a:pt x="636989" y="633157"/>
                </a:lnTo>
                <a:lnTo>
                  <a:pt x="0" y="6331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21" r="-4431" b="-9090"/>
            </a:stretch>
          </a:blipFill>
        </p:spPr>
        <p:txBody>
          <a:bodyPr/>
          <a:lstStyle/>
          <a:p>
            <a:endParaRPr lang="en-AE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E4C682D3-DD96-C104-EBC6-6D61AC6C10AD}"/>
              </a:ext>
            </a:extLst>
          </p:cNvPr>
          <p:cNvSpPr/>
          <p:nvPr/>
        </p:nvSpPr>
        <p:spPr>
          <a:xfrm>
            <a:off x="15519943" y="9286875"/>
            <a:ext cx="527630" cy="633157"/>
          </a:xfrm>
          <a:custGeom>
            <a:avLst/>
            <a:gdLst/>
            <a:ahLst/>
            <a:cxnLst/>
            <a:rect l="l" t="t" r="r" b="b"/>
            <a:pathLst>
              <a:path w="527630" h="633157">
                <a:moveTo>
                  <a:pt x="0" y="0"/>
                </a:moveTo>
                <a:lnTo>
                  <a:pt x="527631" y="0"/>
                </a:lnTo>
                <a:lnTo>
                  <a:pt x="527631" y="633157"/>
                </a:lnTo>
                <a:lnTo>
                  <a:pt x="0" y="6331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E" dirty="0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34664D4D-4CDE-BD6D-FA65-0780839401F8}"/>
              </a:ext>
            </a:extLst>
          </p:cNvPr>
          <p:cNvSpPr txBox="1"/>
          <p:nvPr/>
        </p:nvSpPr>
        <p:spPr>
          <a:xfrm>
            <a:off x="1028700" y="9674287"/>
            <a:ext cx="7759926" cy="216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b="1" spc="64" dirty="0">
                <a:solidFill>
                  <a:srgbClr val="101F2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ROUNDTABLE ON FINANCING WATER PROJECTS IN ARAB COUNTRIES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7FA5F94-B201-B034-0F94-9D87BB112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868400" y="9486900"/>
            <a:ext cx="381000" cy="540737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EBB783A-DDC8-1BB2-43D3-FE2A16C56A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4454256"/>
              </p:ext>
            </p:extLst>
          </p:nvPr>
        </p:nvGraphicFramePr>
        <p:xfrm>
          <a:off x="3048000" y="10795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9318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614620"/>
            <a:ext cx="18288000" cy="6672380"/>
            <a:chOff x="0" y="0"/>
            <a:chExt cx="6671512" cy="24341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71512" cy="2434102"/>
            </a:xfrm>
            <a:custGeom>
              <a:avLst/>
              <a:gdLst/>
              <a:ahLst/>
              <a:cxnLst/>
              <a:rect l="l" t="t" r="r" b="b"/>
              <a:pathLst>
                <a:path w="6671512" h="2434102">
                  <a:moveTo>
                    <a:pt x="0" y="0"/>
                  </a:moveTo>
                  <a:lnTo>
                    <a:pt x="6671512" y="0"/>
                  </a:lnTo>
                  <a:lnTo>
                    <a:pt x="6671512" y="2434102"/>
                  </a:lnTo>
                  <a:lnTo>
                    <a:pt x="0" y="2434102"/>
                  </a:lnTo>
                  <a:close/>
                </a:path>
              </a:pathLst>
            </a:custGeom>
            <a:solidFill>
              <a:srgbClr val="CEB99E"/>
            </a:solidFill>
          </p:spPr>
          <p:txBody>
            <a:bodyPr/>
            <a:lstStyle/>
            <a:p>
              <a:endParaRPr lang="en-AE" dirty="0"/>
            </a:p>
          </p:txBody>
        </p:sp>
      </p:grpSp>
      <p:sp>
        <p:nvSpPr>
          <p:cNvPr id="4" name="Freeform 4"/>
          <p:cNvSpPr/>
          <p:nvPr/>
        </p:nvSpPr>
        <p:spPr>
          <a:xfrm>
            <a:off x="0" y="3614620"/>
            <a:ext cx="10198952" cy="6672380"/>
          </a:xfrm>
          <a:custGeom>
            <a:avLst/>
            <a:gdLst/>
            <a:ahLst/>
            <a:cxnLst/>
            <a:rect l="l" t="t" r="r" b="b"/>
            <a:pathLst>
              <a:path w="10198952" h="6672380">
                <a:moveTo>
                  <a:pt x="0" y="0"/>
                </a:moveTo>
                <a:lnTo>
                  <a:pt x="10198952" y="0"/>
                </a:lnTo>
                <a:lnTo>
                  <a:pt x="10198952" y="6672380"/>
                </a:lnTo>
                <a:lnTo>
                  <a:pt x="0" y="6672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976" r="-4976"/>
            </a:stretch>
          </a:blipFill>
        </p:spPr>
        <p:txBody>
          <a:bodyPr/>
          <a:lstStyle/>
          <a:p>
            <a:endParaRPr lang="en-AE" dirty="0"/>
          </a:p>
        </p:txBody>
      </p:sp>
      <p:sp>
        <p:nvSpPr>
          <p:cNvPr id="5" name="TextBox 5"/>
          <p:cNvSpPr txBox="1"/>
          <p:nvPr/>
        </p:nvSpPr>
        <p:spPr>
          <a:xfrm>
            <a:off x="1028700" y="1143000"/>
            <a:ext cx="12843911" cy="917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917"/>
              </a:lnSpc>
              <a:spcBef>
                <a:spcPct val="0"/>
              </a:spcBef>
            </a:pPr>
            <a:r>
              <a:rPr lang="en-US" sz="6781" b="1" u="none" strike="noStrike" dirty="0">
                <a:solidFill>
                  <a:srgbClr val="101F2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Thank you</a:t>
            </a:r>
          </a:p>
        </p:txBody>
      </p:sp>
      <p:sp>
        <p:nvSpPr>
          <p:cNvPr id="6" name="Freeform 6"/>
          <p:cNvSpPr/>
          <p:nvPr/>
        </p:nvSpPr>
        <p:spPr>
          <a:xfrm>
            <a:off x="16299563" y="9286875"/>
            <a:ext cx="1396845" cy="633157"/>
          </a:xfrm>
          <a:custGeom>
            <a:avLst/>
            <a:gdLst/>
            <a:ahLst/>
            <a:cxnLst/>
            <a:rect l="l" t="t" r="r" b="b"/>
            <a:pathLst>
              <a:path w="1396845" h="633157">
                <a:moveTo>
                  <a:pt x="0" y="0"/>
                </a:moveTo>
                <a:lnTo>
                  <a:pt x="1396845" y="0"/>
                </a:lnTo>
                <a:lnTo>
                  <a:pt x="1396845" y="633157"/>
                </a:lnTo>
                <a:lnTo>
                  <a:pt x="0" y="6331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E" dirty="0"/>
          </a:p>
        </p:txBody>
      </p:sp>
      <p:sp>
        <p:nvSpPr>
          <p:cNvPr id="7" name="Freeform 7"/>
          <p:cNvSpPr/>
          <p:nvPr/>
        </p:nvSpPr>
        <p:spPr>
          <a:xfrm>
            <a:off x="14631542" y="9286875"/>
            <a:ext cx="636989" cy="633157"/>
          </a:xfrm>
          <a:custGeom>
            <a:avLst/>
            <a:gdLst/>
            <a:ahLst/>
            <a:cxnLst/>
            <a:rect l="l" t="t" r="r" b="b"/>
            <a:pathLst>
              <a:path w="636989" h="633157">
                <a:moveTo>
                  <a:pt x="0" y="0"/>
                </a:moveTo>
                <a:lnTo>
                  <a:pt x="636989" y="0"/>
                </a:lnTo>
                <a:lnTo>
                  <a:pt x="636989" y="633157"/>
                </a:lnTo>
                <a:lnTo>
                  <a:pt x="0" y="6331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421" r="-4431" b="-9090"/>
            </a:stretch>
          </a:blipFill>
        </p:spPr>
        <p:txBody>
          <a:bodyPr/>
          <a:lstStyle/>
          <a:p>
            <a:endParaRPr lang="en-AE" dirty="0"/>
          </a:p>
        </p:txBody>
      </p:sp>
      <p:sp>
        <p:nvSpPr>
          <p:cNvPr id="8" name="Freeform 8"/>
          <p:cNvSpPr/>
          <p:nvPr/>
        </p:nvSpPr>
        <p:spPr>
          <a:xfrm>
            <a:off x="15519943" y="9286875"/>
            <a:ext cx="527630" cy="633157"/>
          </a:xfrm>
          <a:custGeom>
            <a:avLst/>
            <a:gdLst/>
            <a:ahLst/>
            <a:cxnLst/>
            <a:rect l="l" t="t" r="r" b="b"/>
            <a:pathLst>
              <a:path w="527630" h="633157">
                <a:moveTo>
                  <a:pt x="0" y="0"/>
                </a:moveTo>
                <a:lnTo>
                  <a:pt x="527631" y="0"/>
                </a:lnTo>
                <a:lnTo>
                  <a:pt x="527631" y="633157"/>
                </a:lnTo>
                <a:lnTo>
                  <a:pt x="0" y="6331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 dirty="0"/>
          </a:p>
        </p:txBody>
      </p:sp>
      <p:sp>
        <p:nvSpPr>
          <p:cNvPr id="9" name="Freeform 9"/>
          <p:cNvSpPr/>
          <p:nvPr/>
        </p:nvSpPr>
        <p:spPr>
          <a:xfrm>
            <a:off x="10895163" y="4355389"/>
            <a:ext cx="521686" cy="331982"/>
          </a:xfrm>
          <a:custGeom>
            <a:avLst/>
            <a:gdLst/>
            <a:ahLst/>
            <a:cxnLst/>
            <a:rect l="l" t="t" r="r" b="b"/>
            <a:pathLst>
              <a:path w="521686" h="331982">
                <a:moveTo>
                  <a:pt x="0" y="0"/>
                </a:moveTo>
                <a:lnTo>
                  <a:pt x="521685" y="0"/>
                </a:lnTo>
                <a:lnTo>
                  <a:pt x="521685" y="331982"/>
                </a:lnTo>
                <a:lnTo>
                  <a:pt x="0" y="3319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 dirty="0"/>
          </a:p>
        </p:txBody>
      </p:sp>
      <p:sp>
        <p:nvSpPr>
          <p:cNvPr id="10" name="Freeform 10"/>
          <p:cNvSpPr/>
          <p:nvPr/>
        </p:nvSpPr>
        <p:spPr>
          <a:xfrm>
            <a:off x="10906106" y="6328319"/>
            <a:ext cx="499799" cy="474809"/>
          </a:xfrm>
          <a:custGeom>
            <a:avLst/>
            <a:gdLst/>
            <a:ahLst/>
            <a:cxnLst/>
            <a:rect l="l" t="t" r="r" b="b"/>
            <a:pathLst>
              <a:path w="499799" h="474809">
                <a:moveTo>
                  <a:pt x="0" y="0"/>
                </a:moveTo>
                <a:lnTo>
                  <a:pt x="499799" y="0"/>
                </a:lnTo>
                <a:lnTo>
                  <a:pt x="499799" y="474809"/>
                </a:lnTo>
                <a:lnTo>
                  <a:pt x="0" y="474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 dirty="0"/>
          </a:p>
        </p:txBody>
      </p:sp>
      <p:sp>
        <p:nvSpPr>
          <p:cNvPr id="11" name="TextBox 11"/>
          <p:cNvSpPr txBox="1"/>
          <p:nvPr/>
        </p:nvSpPr>
        <p:spPr>
          <a:xfrm>
            <a:off x="10906106" y="4820252"/>
            <a:ext cx="3357315" cy="816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b="1" spc="32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Name:</a:t>
            </a:r>
          </a:p>
          <a:p>
            <a:pPr algn="l">
              <a:lnSpc>
                <a:spcPts val="2240"/>
              </a:lnSpc>
            </a:pPr>
            <a:r>
              <a:rPr lang="en-US" sz="1600" b="1" spc="32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Position:</a:t>
            </a:r>
          </a:p>
          <a:p>
            <a:pPr algn="l">
              <a:lnSpc>
                <a:spcPts val="2240"/>
              </a:lnSpc>
            </a:pPr>
            <a:r>
              <a:rPr lang="en-US" sz="1600" b="1" spc="32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Company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906106" y="6971472"/>
            <a:ext cx="3357315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b="1" spc="32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Email: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3F464B-CB8F-17C0-0982-DB9F8A8D5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7"/>
          <a:stretch>
            <a:fillRect/>
          </a:stretch>
        </p:blipFill>
        <p:spPr bwMode="auto">
          <a:xfrm>
            <a:off x="10198952" y="3640020"/>
            <a:ext cx="5707763" cy="409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3446827-A072-ADE6-163A-E66ACF5D4A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868400" y="9486900"/>
            <a:ext cx="381000" cy="5407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205</Words>
  <Application>Microsoft Office PowerPoint</Application>
  <PresentationFormat>Custom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Open Sans Bold</vt:lpstr>
      <vt:lpstr>Calibri</vt:lpstr>
      <vt:lpstr>Acwa Headline Bold</vt:lpstr>
      <vt:lpstr>Century Gothic</vt:lpstr>
      <vt:lpstr>Courier New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TEMPLATE - ROUNDTABLE OF FINANCING WATER PROJECTS IN ARAB COUNTRIES</dc:title>
  <cp:lastModifiedBy>Sawan Kumar</cp:lastModifiedBy>
  <cp:revision>17</cp:revision>
  <dcterms:created xsi:type="dcterms:W3CDTF">2006-08-16T00:00:00Z</dcterms:created>
  <dcterms:modified xsi:type="dcterms:W3CDTF">2026-02-09T09:04:05Z</dcterms:modified>
  <dc:identifier>DAG-M1WE5Rw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a2b45ab-c1f5-42f1-a9ee-4b3c31f32906_Enabled">
    <vt:lpwstr>true</vt:lpwstr>
  </property>
  <property fmtid="{D5CDD505-2E9C-101B-9397-08002B2CF9AE}" pid="3" name="MSIP_Label_aa2b45ab-c1f5-42f1-a9ee-4b3c31f32906_SetDate">
    <vt:lpwstr>2026-02-09T08:49:03Z</vt:lpwstr>
  </property>
  <property fmtid="{D5CDD505-2E9C-101B-9397-08002B2CF9AE}" pid="4" name="MSIP_Label_aa2b45ab-c1f5-42f1-a9ee-4b3c31f32906_Method">
    <vt:lpwstr>Standard</vt:lpwstr>
  </property>
  <property fmtid="{D5CDD505-2E9C-101B-9397-08002B2CF9AE}" pid="5" name="MSIP_Label_aa2b45ab-c1f5-42f1-a9ee-4b3c31f32906_Name">
    <vt:lpwstr>aa2b45ab-c1f5-42f1-a9ee-4b3c31f32906</vt:lpwstr>
  </property>
  <property fmtid="{D5CDD505-2E9C-101B-9397-08002B2CF9AE}" pid="6" name="MSIP_Label_aa2b45ab-c1f5-42f1-a9ee-4b3c31f32906_SiteId">
    <vt:lpwstr>058b28e4-6bda-479f-b7c3-5527c4b94031</vt:lpwstr>
  </property>
  <property fmtid="{D5CDD505-2E9C-101B-9397-08002B2CF9AE}" pid="7" name="MSIP_Label_aa2b45ab-c1f5-42f1-a9ee-4b3c31f32906_ActionId">
    <vt:lpwstr>c9135598-8194-406a-b81a-659e9d57fe7f</vt:lpwstr>
  </property>
  <property fmtid="{D5CDD505-2E9C-101B-9397-08002B2CF9AE}" pid="8" name="MSIP_Label_aa2b45ab-c1f5-42f1-a9ee-4b3c31f32906_ContentBits">
    <vt:lpwstr>0</vt:lpwstr>
  </property>
  <property fmtid="{D5CDD505-2E9C-101B-9397-08002B2CF9AE}" pid="9" name="MSIP_Label_aa2b45ab-c1f5-42f1-a9ee-4b3c31f32906_Tag">
    <vt:lpwstr>10, 3, 0, 1</vt:lpwstr>
  </property>
</Properties>
</file>