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9" r:id="rId2"/>
    <p:sldId id="256" r:id="rId3"/>
    <p:sldId id="257" r:id="rId4"/>
    <p:sldId id="258" r:id="rId5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92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European Commission: EFSD+ overview (guarantees/blending under Global Gateway): https://international-partnerships.ec.europa.eu/funding-and-technical-assistance/funding-instruments/european-fund-sustainable-development-plus_en
- EIB: Neighbourhood Investment Platform (NIP) overview: https://www.eib.org/en/products/mandates-partnerships/nip/index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European Commission press release on Fayoum wastewater expansion (EU grant with EIB/EBRD): https://europa.eu/rapid/press-release_IP-17-4222_en.htm
- EIB press release on Alexandria West WWTP (EIB financing + EU grant contribution): https://www.eib.org/en/press/all/2020-045-egypt-the-eu-bank-finances-the-upgrade-and-expansion-of-alexandria-west-wwtp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European Commission Funding &amp; Tenders (calls database): https://ec.europa.eu/info/funding-tenders/opportunities/portal/screen/opportunities/calls-for-proposals
- European Commission: EFSD+ overview (guarantees/blending under Global Gateway): https://international-partnerships.ec.europa.eu/funding-and-technical-assistance/funding-instruments/european-fund-sustainable-development-plus_en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AFESD emblem">
            <a:extLst>
              <a:ext uri="{FF2B5EF4-FFF2-40B4-BE49-F238E27FC236}">
                <a16:creationId xmlns:a16="http://schemas.microsoft.com/office/drawing/2014/main" id="{9370BC67-5F44-9A27-09A6-A8AF7FE41C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7896"/>
            <a:ext cx="1047750" cy="12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EFC1A9-17CF-4D66-2688-FF913FAB3396}"/>
              </a:ext>
            </a:extLst>
          </p:cNvPr>
          <p:cNvSpPr/>
          <p:nvPr userDrawn="1"/>
        </p:nvSpPr>
        <p:spPr>
          <a:xfrm>
            <a:off x="830898" y="5372100"/>
            <a:ext cx="923925" cy="936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3AE182-494B-13F5-7AAB-95BB2C051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F4EF1-C6CC-8226-9F73-B9B49B55B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80780-E57F-17D2-FB1C-532796775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30E4-8D6A-4450-89F6-004DED8026A4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B978D-6251-540D-AD5C-35B76D080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2840F-2643-2DE9-FF86-53D6F0C6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BB67-1DF2-4D63-932A-2F28D1177408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IDRA | The Global Desalination and Water Reuse Community">
            <a:extLst>
              <a:ext uri="{FF2B5EF4-FFF2-40B4-BE49-F238E27FC236}">
                <a16:creationId xmlns:a16="http://schemas.microsoft.com/office/drawing/2014/main" id="{583DACD7-B5AC-CEF5-3182-48A88A1EED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3" y="53657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6BADC3D-427C-642B-9E46-AE031F7A86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96" y="5539710"/>
            <a:ext cx="2743201" cy="55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72F69D-0393-24D9-7C95-85A44558F1F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31" y="5423506"/>
            <a:ext cx="4472737" cy="85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4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374B9-BB31-EFF8-8927-15C68D0657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ROUNDTABLE ON FINANCING WATER PROJECTS IN ARAB COUNTRIES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9A55D-5F34-AC87-766B-A508EF89C0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9-10, 2026</a:t>
            </a:r>
          </a:p>
          <a:p>
            <a:r>
              <a:rPr lang="en-US" dirty="0"/>
              <a:t>Kuwait City, Kuwait </a:t>
            </a:r>
          </a:p>
          <a:p>
            <a:r>
              <a:rPr lang="en-US" b="1" dirty="0"/>
              <a:t>Session II - </a:t>
            </a:r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MDB</a:t>
            </a:r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and </a:t>
            </a:r>
            <a:r>
              <a:rPr lang="en-US" sz="2400" b="1" kern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DFI</a:t>
            </a:r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Perspectives on Financing Water Security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327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13232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548640" y="109728"/>
            <a:ext cx="11155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EU financing toolkit for Egypt’s water sector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548640" y="384048"/>
            <a:ext cx="11155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DDE7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technical assistance to scaled investment (grants • blending • guarantees)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650240" y="749808"/>
            <a:ext cx="111556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F2937"/>
                </a:solidFill>
              </a:rPr>
              <a:t>What each instrument buys (and when to use it)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548640" y="1325880"/>
            <a:ext cx="5577840" cy="123444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9808" y="1508760"/>
            <a:ext cx="658368" cy="658368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508760" y="1508760"/>
            <a:ext cx="44348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F2937"/>
                </a:solidFill>
              </a:rPr>
              <a:t>Investment grants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1508760" y="1764792"/>
            <a:ext cx="4434840" cy="667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</a:rPr>
              <a:t>Reduce affordability gaps and improve access; ideal where tariffs cannot cover full costs.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6355080" y="1325880"/>
            <a:ext cx="5285232" cy="123444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56248" y="1508760"/>
            <a:ext cx="658368" cy="65836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315200" y="1508760"/>
            <a:ext cx="414223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F2937"/>
                </a:solidFill>
              </a:rPr>
              <a:t>Technical assistance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7315200" y="1764792"/>
            <a:ext cx="4142232" cy="667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</a:rPr>
              <a:t>Reforms + project preparation: feasibility, safeguards, procurement readiness, performance plans.</a:t>
            </a:r>
            <a:endParaRPr lang="en-US" sz="1200" dirty="0"/>
          </a:p>
        </p:txBody>
      </p:sp>
      <p:sp>
        <p:nvSpPr>
          <p:cNvPr id="14" name="Shape 10"/>
          <p:cNvSpPr/>
          <p:nvPr/>
        </p:nvSpPr>
        <p:spPr>
          <a:xfrm>
            <a:off x="548640" y="2788920"/>
            <a:ext cx="5577840" cy="123444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9808" y="2971800"/>
            <a:ext cx="658368" cy="658368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1508760" y="2971800"/>
            <a:ext cx="44348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F2937"/>
                </a:solidFill>
              </a:rPr>
              <a:t>Blending</a:t>
            </a:r>
            <a:endParaRPr lang="en-US" sz="1600" dirty="0"/>
          </a:p>
        </p:txBody>
      </p:sp>
      <p:sp>
        <p:nvSpPr>
          <p:cNvPr id="17" name="Text 12"/>
          <p:cNvSpPr/>
          <p:nvPr/>
        </p:nvSpPr>
        <p:spPr>
          <a:xfrm>
            <a:off x="1508760" y="3227832"/>
            <a:ext cx="4434840" cy="667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</a:rPr>
              <a:t>Combine grants with loans to leverage larger volumes of EIB/EBRD/MDB finance (e.g., NIP).</a:t>
            </a:r>
            <a:endParaRPr lang="en-US" sz="1200" dirty="0"/>
          </a:p>
        </p:txBody>
      </p:sp>
      <p:sp>
        <p:nvSpPr>
          <p:cNvPr id="18" name="Shape 13"/>
          <p:cNvSpPr/>
          <p:nvPr/>
        </p:nvSpPr>
        <p:spPr>
          <a:xfrm>
            <a:off x="6355080" y="2788920"/>
            <a:ext cx="5285232" cy="123444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  <a:effectLst>
            <a:outerShdw blurRad="381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56248" y="2971800"/>
            <a:ext cx="658368" cy="658368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315200" y="2971800"/>
            <a:ext cx="414223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F2937"/>
                </a:solidFill>
              </a:rPr>
              <a:t>Guarantees (EFSD+)</a:t>
            </a:r>
            <a:endParaRPr lang="en-US" sz="1600" dirty="0"/>
          </a:p>
        </p:txBody>
      </p:sp>
      <p:sp>
        <p:nvSpPr>
          <p:cNvPr id="21" name="Text 15"/>
          <p:cNvSpPr/>
          <p:nvPr/>
        </p:nvSpPr>
        <p:spPr>
          <a:xfrm>
            <a:off x="7315200" y="3227832"/>
            <a:ext cx="4142232" cy="667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</a:rPr>
              <a:t>Risk-sharing to mobilise investment under Global Gateway / Team Europe priorities.</a:t>
            </a:r>
            <a:endParaRPr lang="en-US" sz="1200" dirty="0"/>
          </a:p>
        </p:txBody>
      </p:sp>
      <p:sp>
        <p:nvSpPr>
          <p:cNvPr id="22" name="Shape 16"/>
          <p:cNvSpPr/>
          <p:nvPr/>
        </p:nvSpPr>
        <p:spPr>
          <a:xfrm>
            <a:off x="548640" y="4251960"/>
            <a:ext cx="11091672" cy="21488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Text 17"/>
          <p:cNvSpPr/>
          <p:nvPr/>
        </p:nvSpPr>
        <p:spPr>
          <a:xfrm>
            <a:off x="822960" y="4416552"/>
            <a:ext cx="10607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2937"/>
                </a:solidFill>
              </a:rPr>
              <a:t>Egypt water “bankability spine” (what financiers look for)</a:t>
            </a:r>
            <a:endParaRPr lang="en-US" sz="1400" dirty="0"/>
          </a:p>
        </p:txBody>
      </p:sp>
      <p:sp>
        <p:nvSpPr>
          <p:cNvPr id="24" name="Text 18"/>
          <p:cNvSpPr/>
          <p:nvPr/>
        </p:nvSpPr>
        <p:spPr>
          <a:xfrm>
            <a:off x="548640" y="4663440"/>
            <a:ext cx="1042416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dirty="0">
                <a:solidFill>
                  <a:srgbClr val="1F2937"/>
                </a:solidFill>
              </a:rPr>
              <a:t> Clear sector strategy + reform pathway (incl. utility performance)</a:t>
            </a:r>
            <a:endParaRPr lang="en-US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dirty="0">
                <a:solidFill>
                  <a:srgbClr val="1F2937"/>
                </a:solidFill>
              </a:rPr>
              <a:t>Credible CAPEX/OPEX, affordability and funding plan</a:t>
            </a:r>
            <a:endParaRPr lang="en-US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dirty="0">
                <a:solidFill>
                  <a:srgbClr val="1F2937"/>
                </a:solidFill>
              </a:rPr>
              <a:t>Climate resilience + social safeguards + delivery readiness</a:t>
            </a:r>
            <a:endParaRPr lang="en-US" dirty="0"/>
          </a:p>
        </p:txBody>
      </p:sp>
      <p:sp>
        <p:nvSpPr>
          <p:cNvPr id="25" name="Shape 19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 20"/>
          <p:cNvSpPr/>
          <p:nvPr/>
        </p:nvSpPr>
        <p:spPr>
          <a:xfrm>
            <a:off x="548640" y="6620256"/>
            <a:ext cx="111556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</a:rPr>
              <a:t>Sources: EFSD+ / Global Gateway instruments; NIP blending overview.</a:t>
            </a:r>
            <a:endParaRPr lang="en-US" sz="1000" dirty="0"/>
          </a:p>
        </p:txBody>
      </p:sp>
      <p:sp>
        <p:nvSpPr>
          <p:cNvPr id="28" name="object 11">
            <a:extLst>
              <a:ext uri="{FF2B5EF4-FFF2-40B4-BE49-F238E27FC236}">
                <a16:creationId xmlns:a16="http://schemas.microsoft.com/office/drawing/2014/main" id="{82545E20-5A1C-2235-523D-07B3F94F910C}"/>
              </a:ext>
            </a:extLst>
          </p:cNvPr>
          <p:cNvSpPr/>
          <p:nvPr/>
        </p:nvSpPr>
        <p:spPr>
          <a:xfrm>
            <a:off x="7677512" y="4447607"/>
            <a:ext cx="2864371" cy="1900187"/>
          </a:xfrm>
          <a:custGeom>
            <a:avLst/>
            <a:gdLst/>
            <a:ahLst/>
            <a:cxnLst/>
            <a:rect l="l" t="t" r="r" b="b"/>
            <a:pathLst>
              <a:path w="3085465" h="2167254">
                <a:moveTo>
                  <a:pt x="3085338" y="442988"/>
                </a:moveTo>
                <a:lnTo>
                  <a:pt x="3083115" y="396201"/>
                </a:lnTo>
                <a:lnTo>
                  <a:pt x="3076587" y="350685"/>
                </a:lnTo>
                <a:lnTo>
                  <a:pt x="3065945" y="306616"/>
                </a:lnTo>
                <a:lnTo>
                  <a:pt x="3057055" y="280746"/>
                </a:lnTo>
                <a:lnTo>
                  <a:pt x="3051391" y="264223"/>
                </a:lnTo>
                <a:lnTo>
                  <a:pt x="3033141" y="223697"/>
                </a:lnTo>
                <a:lnTo>
                  <a:pt x="3011386" y="185242"/>
                </a:lnTo>
                <a:lnTo>
                  <a:pt x="2986354" y="149059"/>
                </a:lnTo>
                <a:lnTo>
                  <a:pt x="2958211" y="115354"/>
                </a:lnTo>
                <a:lnTo>
                  <a:pt x="2927197" y="84340"/>
                </a:lnTo>
                <a:lnTo>
                  <a:pt x="2893491" y="56210"/>
                </a:lnTo>
                <a:lnTo>
                  <a:pt x="2859786" y="32893"/>
                </a:lnTo>
                <a:lnTo>
                  <a:pt x="2857309" y="31178"/>
                </a:lnTo>
                <a:lnTo>
                  <a:pt x="2833217" y="17551"/>
                </a:lnTo>
                <a:lnTo>
                  <a:pt x="2818854" y="9423"/>
                </a:lnTo>
                <a:lnTo>
                  <a:pt x="2797911" y="0"/>
                </a:lnTo>
                <a:lnTo>
                  <a:pt x="287413" y="0"/>
                </a:lnTo>
                <a:lnTo>
                  <a:pt x="266471" y="9423"/>
                </a:lnTo>
                <a:lnTo>
                  <a:pt x="252120" y="17551"/>
                </a:lnTo>
                <a:lnTo>
                  <a:pt x="228015" y="31178"/>
                </a:lnTo>
                <a:lnTo>
                  <a:pt x="191833" y="56210"/>
                </a:lnTo>
                <a:lnTo>
                  <a:pt x="158140" y="84340"/>
                </a:lnTo>
                <a:lnTo>
                  <a:pt x="127114" y="115354"/>
                </a:lnTo>
                <a:lnTo>
                  <a:pt x="98983" y="149059"/>
                </a:lnTo>
                <a:lnTo>
                  <a:pt x="73952" y="185242"/>
                </a:lnTo>
                <a:lnTo>
                  <a:pt x="52197" y="223697"/>
                </a:lnTo>
                <a:lnTo>
                  <a:pt x="33947" y="264223"/>
                </a:lnTo>
                <a:lnTo>
                  <a:pt x="28282" y="280746"/>
                </a:lnTo>
                <a:lnTo>
                  <a:pt x="19405" y="306616"/>
                </a:lnTo>
                <a:lnTo>
                  <a:pt x="8763" y="350685"/>
                </a:lnTo>
                <a:lnTo>
                  <a:pt x="2222" y="396201"/>
                </a:lnTo>
                <a:lnTo>
                  <a:pt x="0" y="442988"/>
                </a:lnTo>
                <a:lnTo>
                  <a:pt x="0" y="1682127"/>
                </a:lnTo>
                <a:lnTo>
                  <a:pt x="2222" y="1728901"/>
                </a:lnTo>
                <a:lnTo>
                  <a:pt x="8763" y="1774431"/>
                </a:lnTo>
                <a:lnTo>
                  <a:pt x="19405" y="1818500"/>
                </a:lnTo>
                <a:lnTo>
                  <a:pt x="33947" y="1860892"/>
                </a:lnTo>
                <a:lnTo>
                  <a:pt x="52197" y="1901418"/>
                </a:lnTo>
                <a:lnTo>
                  <a:pt x="73952" y="1939886"/>
                </a:lnTo>
                <a:lnTo>
                  <a:pt x="98983" y="1976069"/>
                </a:lnTo>
                <a:lnTo>
                  <a:pt x="127114" y="2009762"/>
                </a:lnTo>
                <a:lnTo>
                  <a:pt x="158140" y="2040788"/>
                </a:lnTo>
                <a:lnTo>
                  <a:pt x="191833" y="2068918"/>
                </a:lnTo>
                <a:lnTo>
                  <a:pt x="228015" y="2093963"/>
                </a:lnTo>
                <a:lnTo>
                  <a:pt x="266471" y="2115705"/>
                </a:lnTo>
                <a:lnTo>
                  <a:pt x="307009" y="2133955"/>
                </a:lnTo>
                <a:lnTo>
                  <a:pt x="349402" y="2148509"/>
                </a:lnTo>
                <a:lnTo>
                  <a:pt x="393471" y="2159152"/>
                </a:lnTo>
                <a:lnTo>
                  <a:pt x="438988" y="2165693"/>
                </a:lnTo>
                <a:lnTo>
                  <a:pt x="467182" y="2167026"/>
                </a:lnTo>
                <a:lnTo>
                  <a:pt x="2618143" y="2167026"/>
                </a:lnTo>
                <a:lnTo>
                  <a:pt x="2691866" y="2159152"/>
                </a:lnTo>
                <a:lnTo>
                  <a:pt x="2735923" y="2148509"/>
                </a:lnTo>
                <a:lnTo>
                  <a:pt x="2777820" y="2134133"/>
                </a:lnTo>
                <a:lnTo>
                  <a:pt x="2818854" y="2115705"/>
                </a:lnTo>
                <a:lnTo>
                  <a:pt x="2857309" y="2093963"/>
                </a:lnTo>
                <a:lnTo>
                  <a:pt x="2893491" y="2068918"/>
                </a:lnTo>
                <a:lnTo>
                  <a:pt x="2927197" y="2040788"/>
                </a:lnTo>
                <a:lnTo>
                  <a:pt x="2958211" y="2009762"/>
                </a:lnTo>
                <a:lnTo>
                  <a:pt x="2986354" y="1976069"/>
                </a:lnTo>
                <a:lnTo>
                  <a:pt x="3011386" y="1939886"/>
                </a:lnTo>
                <a:lnTo>
                  <a:pt x="3033141" y="1901418"/>
                </a:lnTo>
                <a:lnTo>
                  <a:pt x="3038957" y="1888477"/>
                </a:lnTo>
                <a:lnTo>
                  <a:pt x="3065945" y="1818500"/>
                </a:lnTo>
                <a:lnTo>
                  <a:pt x="3076587" y="1774431"/>
                </a:lnTo>
                <a:lnTo>
                  <a:pt x="3083115" y="1728901"/>
                </a:lnTo>
                <a:lnTo>
                  <a:pt x="3085338" y="1682127"/>
                </a:lnTo>
                <a:lnTo>
                  <a:pt x="3085338" y="4429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33955E97-6838-1490-662F-97F8F3452291}"/>
              </a:ext>
            </a:extLst>
          </p:cNvPr>
          <p:cNvSpPr/>
          <p:nvPr/>
        </p:nvSpPr>
        <p:spPr>
          <a:xfrm>
            <a:off x="8005540" y="4403424"/>
            <a:ext cx="1815654" cy="1704768"/>
          </a:xfrm>
          <a:custGeom>
            <a:avLst/>
            <a:gdLst/>
            <a:ahLst/>
            <a:cxnLst/>
            <a:rect l="l" t="t" r="r" b="b"/>
            <a:pathLst>
              <a:path w="1955800" h="1944370">
                <a:moveTo>
                  <a:pt x="1903653" y="809396"/>
                </a:moveTo>
                <a:lnTo>
                  <a:pt x="1712518" y="755789"/>
                </a:lnTo>
                <a:lnTo>
                  <a:pt x="1697329" y="704100"/>
                </a:lnTo>
                <a:lnTo>
                  <a:pt x="1678393" y="653427"/>
                </a:lnTo>
                <a:lnTo>
                  <a:pt x="1655711" y="603834"/>
                </a:lnTo>
                <a:lnTo>
                  <a:pt x="1629346" y="555421"/>
                </a:lnTo>
                <a:lnTo>
                  <a:pt x="1729955" y="411124"/>
                </a:lnTo>
                <a:lnTo>
                  <a:pt x="1733219" y="403771"/>
                </a:lnTo>
                <a:lnTo>
                  <a:pt x="1733854" y="395960"/>
                </a:lnTo>
                <a:lnTo>
                  <a:pt x="1731848" y="388378"/>
                </a:lnTo>
                <a:lnTo>
                  <a:pt x="1727200" y="381723"/>
                </a:lnTo>
                <a:lnTo>
                  <a:pt x="1522310" y="177380"/>
                </a:lnTo>
                <a:lnTo>
                  <a:pt x="1515656" y="172720"/>
                </a:lnTo>
                <a:lnTo>
                  <a:pt x="1508086" y="170713"/>
                </a:lnTo>
                <a:lnTo>
                  <a:pt x="1500289" y="171348"/>
                </a:lnTo>
                <a:lnTo>
                  <a:pt x="1492948" y="174625"/>
                </a:lnTo>
                <a:lnTo>
                  <a:pt x="1349222" y="274802"/>
                </a:lnTo>
                <a:lnTo>
                  <a:pt x="1301254" y="248742"/>
                </a:lnTo>
                <a:lnTo>
                  <a:pt x="1251940" y="226237"/>
                </a:lnTo>
                <a:lnTo>
                  <a:pt x="1201420" y="207416"/>
                </a:lnTo>
                <a:lnTo>
                  <a:pt x="1149832" y="192392"/>
                </a:lnTo>
                <a:lnTo>
                  <a:pt x="1118946" y="18986"/>
                </a:lnTo>
                <a:lnTo>
                  <a:pt x="1116063" y="11366"/>
                </a:lnTo>
                <a:lnTo>
                  <a:pt x="1110957" y="5359"/>
                </a:lnTo>
                <a:lnTo>
                  <a:pt x="1104201" y="1409"/>
                </a:lnTo>
                <a:lnTo>
                  <a:pt x="1096314" y="0"/>
                </a:lnTo>
                <a:lnTo>
                  <a:pt x="807326" y="0"/>
                </a:lnTo>
                <a:lnTo>
                  <a:pt x="753808" y="192392"/>
                </a:lnTo>
                <a:lnTo>
                  <a:pt x="702233" y="207378"/>
                </a:lnTo>
                <a:lnTo>
                  <a:pt x="651675" y="226123"/>
                </a:lnTo>
                <a:lnTo>
                  <a:pt x="602272" y="248615"/>
                </a:lnTo>
                <a:lnTo>
                  <a:pt x="554126" y="274802"/>
                </a:lnTo>
                <a:lnTo>
                  <a:pt x="410083" y="174625"/>
                </a:lnTo>
                <a:lnTo>
                  <a:pt x="402742" y="171348"/>
                </a:lnTo>
                <a:lnTo>
                  <a:pt x="394944" y="170713"/>
                </a:lnTo>
                <a:lnTo>
                  <a:pt x="387375" y="172720"/>
                </a:lnTo>
                <a:lnTo>
                  <a:pt x="380733" y="177380"/>
                </a:lnTo>
                <a:lnTo>
                  <a:pt x="176441" y="381723"/>
                </a:lnTo>
                <a:lnTo>
                  <a:pt x="171805" y="388378"/>
                </a:lnTo>
                <a:lnTo>
                  <a:pt x="169799" y="395960"/>
                </a:lnTo>
                <a:lnTo>
                  <a:pt x="170421" y="403771"/>
                </a:lnTo>
                <a:lnTo>
                  <a:pt x="173697" y="411124"/>
                </a:lnTo>
                <a:lnTo>
                  <a:pt x="274307" y="555421"/>
                </a:lnTo>
                <a:lnTo>
                  <a:pt x="247929" y="603834"/>
                </a:lnTo>
                <a:lnTo>
                  <a:pt x="225259" y="653427"/>
                </a:lnTo>
                <a:lnTo>
                  <a:pt x="206311" y="704100"/>
                </a:lnTo>
                <a:lnTo>
                  <a:pt x="191122" y="755789"/>
                </a:lnTo>
                <a:lnTo>
                  <a:pt x="18961" y="786726"/>
                </a:lnTo>
                <a:lnTo>
                  <a:pt x="11353" y="789622"/>
                </a:lnTo>
                <a:lnTo>
                  <a:pt x="5346" y="794727"/>
                </a:lnTo>
                <a:lnTo>
                  <a:pt x="1409" y="801509"/>
                </a:lnTo>
                <a:lnTo>
                  <a:pt x="0" y="809396"/>
                </a:lnTo>
                <a:lnTo>
                  <a:pt x="0" y="1098905"/>
                </a:lnTo>
                <a:lnTo>
                  <a:pt x="191427" y="1151915"/>
                </a:lnTo>
                <a:lnTo>
                  <a:pt x="206451" y="1203299"/>
                </a:lnTo>
                <a:lnTo>
                  <a:pt x="225298" y="1253959"/>
                </a:lnTo>
                <a:lnTo>
                  <a:pt x="247942" y="1303769"/>
                </a:lnTo>
                <a:lnTo>
                  <a:pt x="274307" y="1352575"/>
                </a:lnTo>
                <a:lnTo>
                  <a:pt x="173697" y="1496568"/>
                </a:lnTo>
                <a:lnTo>
                  <a:pt x="170421" y="1503921"/>
                </a:lnTo>
                <a:lnTo>
                  <a:pt x="169799" y="1511731"/>
                </a:lnTo>
                <a:lnTo>
                  <a:pt x="171805" y="1519313"/>
                </a:lnTo>
                <a:lnTo>
                  <a:pt x="176441" y="1525981"/>
                </a:lnTo>
                <a:lnTo>
                  <a:pt x="380733" y="1730933"/>
                </a:lnTo>
                <a:lnTo>
                  <a:pt x="387375" y="1735582"/>
                </a:lnTo>
                <a:lnTo>
                  <a:pt x="394944" y="1737588"/>
                </a:lnTo>
                <a:lnTo>
                  <a:pt x="402742" y="1736966"/>
                </a:lnTo>
                <a:lnTo>
                  <a:pt x="410083" y="1733689"/>
                </a:lnTo>
                <a:lnTo>
                  <a:pt x="554126" y="1632889"/>
                </a:lnTo>
                <a:lnTo>
                  <a:pt x="602094" y="1658785"/>
                </a:lnTo>
                <a:lnTo>
                  <a:pt x="651446" y="1681226"/>
                </a:lnTo>
                <a:lnTo>
                  <a:pt x="702056" y="1700098"/>
                </a:lnTo>
                <a:lnTo>
                  <a:pt x="753808" y="1715312"/>
                </a:lnTo>
                <a:lnTo>
                  <a:pt x="784694" y="1888705"/>
                </a:lnTo>
                <a:lnTo>
                  <a:pt x="787590" y="1896325"/>
                </a:lnTo>
                <a:lnTo>
                  <a:pt x="792695" y="1902345"/>
                </a:lnTo>
                <a:lnTo>
                  <a:pt x="799452" y="1906282"/>
                </a:lnTo>
                <a:lnTo>
                  <a:pt x="807326" y="1907705"/>
                </a:lnTo>
                <a:lnTo>
                  <a:pt x="1096314" y="1907705"/>
                </a:lnTo>
                <a:lnTo>
                  <a:pt x="1149832" y="1715312"/>
                </a:lnTo>
                <a:lnTo>
                  <a:pt x="1192593" y="1703019"/>
                </a:lnTo>
                <a:lnTo>
                  <a:pt x="1234579" y="1688236"/>
                </a:lnTo>
                <a:lnTo>
                  <a:pt x="1275715" y="1670977"/>
                </a:lnTo>
                <a:lnTo>
                  <a:pt x="1315885" y="1651279"/>
                </a:lnTo>
                <a:lnTo>
                  <a:pt x="1124458" y="1459191"/>
                </a:lnTo>
                <a:lnTo>
                  <a:pt x="1082662" y="1471828"/>
                </a:lnTo>
                <a:lnTo>
                  <a:pt x="1039901" y="1480820"/>
                </a:lnTo>
                <a:lnTo>
                  <a:pt x="996213" y="1486204"/>
                </a:lnTo>
                <a:lnTo>
                  <a:pt x="951674" y="1487982"/>
                </a:lnTo>
                <a:lnTo>
                  <a:pt x="903287" y="1485798"/>
                </a:lnTo>
                <a:lnTo>
                  <a:pt x="856094" y="1479359"/>
                </a:lnTo>
                <a:lnTo>
                  <a:pt x="810298" y="1468856"/>
                </a:lnTo>
                <a:lnTo>
                  <a:pt x="766089" y="1454480"/>
                </a:lnTo>
                <a:lnTo>
                  <a:pt x="723646" y="1436420"/>
                </a:lnTo>
                <a:lnTo>
                  <a:pt x="683158" y="1414881"/>
                </a:lnTo>
                <a:lnTo>
                  <a:pt x="644829" y="1390040"/>
                </a:lnTo>
                <a:lnTo>
                  <a:pt x="608838" y="1362075"/>
                </a:lnTo>
                <a:lnTo>
                  <a:pt x="575373" y="1331201"/>
                </a:lnTo>
                <a:lnTo>
                  <a:pt x="544626" y="1297609"/>
                </a:lnTo>
                <a:lnTo>
                  <a:pt x="516788" y="1261465"/>
                </a:lnTo>
                <a:lnTo>
                  <a:pt x="492048" y="1222971"/>
                </a:lnTo>
                <a:lnTo>
                  <a:pt x="470598" y="1182331"/>
                </a:lnTo>
                <a:lnTo>
                  <a:pt x="452628" y="1139710"/>
                </a:lnTo>
                <a:lnTo>
                  <a:pt x="438315" y="1095324"/>
                </a:lnTo>
                <a:lnTo>
                  <a:pt x="427850" y="1049337"/>
                </a:lnTo>
                <a:lnTo>
                  <a:pt x="421436" y="1001966"/>
                </a:lnTo>
                <a:lnTo>
                  <a:pt x="419265" y="953389"/>
                </a:lnTo>
                <a:lnTo>
                  <a:pt x="421436" y="904913"/>
                </a:lnTo>
                <a:lnTo>
                  <a:pt x="427850" y="857631"/>
                </a:lnTo>
                <a:lnTo>
                  <a:pt x="438315" y="811758"/>
                </a:lnTo>
                <a:lnTo>
                  <a:pt x="452628" y="767461"/>
                </a:lnTo>
                <a:lnTo>
                  <a:pt x="470598" y="724941"/>
                </a:lnTo>
                <a:lnTo>
                  <a:pt x="492048" y="684390"/>
                </a:lnTo>
                <a:lnTo>
                  <a:pt x="516788" y="645985"/>
                </a:lnTo>
                <a:lnTo>
                  <a:pt x="544626" y="609930"/>
                </a:lnTo>
                <a:lnTo>
                  <a:pt x="575373" y="576414"/>
                </a:lnTo>
                <a:lnTo>
                  <a:pt x="608838" y="545604"/>
                </a:lnTo>
                <a:lnTo>
                  <a:pt x="644829" y="517728"/>
                </a:lnTo>
                <a:lnTo>
                  <a:pt x="683158" y="492937"/>
                </a:lnTo>
                <a:lnTo>
                  <a:pt x="723646" y="471449"/>
                </a:lnTo>
                <a:lnTo>
                  <a:pt x="766089" y="453440"/>
                </a:lnTo>
                <a:lnTo>
                  <a:pt x="810298" y="439102"/>
                </a:lnTo>
                <a:lnTo>
                  <a:pt x="856094" y="428625"/>
                </a:lnTo>
                <a:lnTo>
                  <a:pt x="903287" y="422198"/>
                </a:lnTo>
                <a:lnTo>
                  <a:pt x="951674" y="420014"/>
                </a:lnTo>
                <a:lnTo>
                  <a:pt x="1000112" y="422198"/>
                </a:lnTo>
                <a:lnTo>
                  <a:pt x="1047343" y="428625"/>
                </a:lnTo>
                <a:lnTo>
                  <a:pt x="1093177" y="439102"/>
                </a:lnTo>
                <a:lnTo>
                  <a:pt x="1137424" y="453440"/>
                </a:lnTo>
                <a:lnTo>
                  <a:pt x="1179893" y="471449"/>
                </a:lnTo>
                <a:lnTo>
                  <a:pt x="1220393" y="492937"/>
                </a:lnTo>
                <a:lnTo>
                  <a:pt x="1258747" y="517728"/>
                </a:lnTo>
                <a:lnTo>
                  <a:pt x="1294765" y="545604"/>
                </a:lnTo>
                <a:lnTo>
                  <a:pt x="1328242" y="576414"/>
                </a:lnTo>
                <a:lnTo>
                  <a:pt x="1358988" y="609930"/>
                </a:lnTo>
                <a:lnTo>
                  <a:pt x="1386840" y="645985"/>
                </a:lnTo>
                <a:lnTo>
                  <a:pt x="1411592" y="684390"/>
                </a:lnTo>
                <a:lnTo>
                  <a:pt x="1433042" y="724941"/>
                </a:lnTo>
                <a:lnTo>
                  <a:pt x="1451025" y="767461"/>
                </a:lnTo>
                <a:lnTo>
                  <a:pt x="1465338" y="811758"/>
                </a:lnTo>
                <a:lnTo>
                  <a:pt x="1475803" y="857631"/>
                </a:lnTo>
                <a:lnTo>
                  <a:pt x="1482217" y="904913"/>
                </a:lnTo>
                <a:lnTo>
                  <a:pt x="1484388" y="953389"/>
                </a:lnTo>
                <a:lnTo>
                  <a:pt x="1483067" y="991476"/>
                </a:lnTo>
                <a:lnTo>
                  <a:pt x="1479118" y="1028979"/>
                </a:lnTo>
                <a:lnTo>
                  <a:pt x="1472526" y="1065923"/>
                </a:lnTo>
                <a:lnTo>
                  <a:pt x="1463294" y="1102283"/>
                </a:lnTo>
                <a:lnTo>
                  <a:pt x="1658708" y="1298041"/>
                </a:lnTo>
                <a:lnTo>
                  <a:pt x="1675155" y="1261986"/>
                </a:lnTo>
                <a:lnTo>
                  <a:pt x="1689595" y="1225550"/>
                </a:lnTo>
                <a:lnTo>
                  <a:pt x="1701965" y="1188834"/>
                </a:lnTo>
                <a:lnTo>
                  <a:pt x="1712214" y="1151915"/>
                </a:lnTo>
                <a:lnTo>
                  <a:pt x="1884692" y="1121575"/>
                </a:lnTo>
                <a:lnTo>
                  <a:pt x="1892300" y="1118819"/>
                </a:lnTo>
                <a:lnTo>
                  <a:pt x="1898307" y="1113688"/>
                </a:lnTo>
                <a:lnTo>
                  <a:pt x="1902244" y="1106843"/>
                </a:lnTo>
                <a:lnTo>
                  <a:pt x="1903653" y="1098905"/>
                </a:lnTo>
                <a:lnTo>
                  <a:pt x="1903653" y="809396"/>
                </a:lnTo>
                <a:close/>
              </a:path>
              <a:path w="1955800" h="1944370">
                <a:moveTo>
                  <a:pt x="1955800" y="1766468"/>
                </a:moveTo>
                <a:lnTo>
                  <a:pt x="1955774" y="1723021"/>
                </a:lnTo>
                <a:lnTo>
                  <a:pt x="1946211" y="1679981"/>
                </a:lnTo>
                <a:lnTo>
                  <a:pt x="1927098" y="1639468"/>
                </a:lnTo>
                <a:lnTo>
                  <a:pt x="1898459" y="1603184"/>
                </a:lnTo>
                <a:lnTo>
                  <a:pt x="1779193" y="1483715"/>
                </a:lnTo>
                <a:lnTo>
                  <a:pt x="1779193" y="1709483"/>
                </a:lnTo>
                <a:lnTo>
                  <a:pt x="1779143" y="1709775"/>
                </a:lnTo>
                <a:lnTo>
                  <a:pt x="1774990" y="1730971"/>
                </a:lnTo>
                <a:lnTo>
                  <a:pt x="1762366" y="1749920"/>
                </a:lnTo>
                <a:lnTo>
                  <a:pt x="1743481" y="1762328"/>
                </a:lnTo>
                <a:lnTo>
                  <a:pt x="1722005" y="1766468"/>
                </a:lnTo>
                <a:lnTo>
                  <a:pt x="1700530" y="1762328"/>
                </a:lnTo>
                <a:lnTo>
                  <a:pt x="1681632" y="1749920"/>
                </a:lnTo>
                <a:lnTo>
                  <a:pt x="1669224" y="1731175"/>
                </a:lnTo>
                <a:lnTo>
                  <a:pt x="1669186" y="1730971"/>
                </a:lnTo>
                <a:lnTo>
                  <a:pt x="1665109" y="1709775"/>
                </a:lnTo>
                <a:lnTo>
                  <a:pt x="1681949" y="1669351"/>
                </a:lnTo>
                <a:lnTo>
                  <a:pt x="1724520" y="1652320"/>
                </a:lnTo>
                <a:lnTo>
                  <a:pt x="1745259" y="1657324"/>
                </a:lnTo>
                <a:lnTo>
                  <a:pt x="1762366" y="1669046"/>
                </a:lnTo>
                <a:lnTo>
                  <a:pt x="1774990" y="1687995"/>
                </a:lnTo>
                <a:lnTo>
                  <a:pt x="1775040" y="1688312"/>
                </a:lnTo>
                <a:lnTo>
                  <a:pt x="1779193" y="1709483"/>
                </a:lnTo>
                <a:lnTo>
                  <a:pt x="1779193" y="1483715"/>
                </a:lnTo>
                <a:lnTo>
                  <a:pt x="1616189" y="1320406"/>
                </a:lnTo>
                <a:lnTo>
                  <a:pt x="1333627" y="1037336"/>
                </a:lnTo>
                <a:lnTo>
                  <a:pt x="1338122" y="1018641"/>
                </a:lnTo>
                <a:lnTo>
                  <a:pt x="1340269" y="1009713"/>
                </a:lnTo>
                <a:lnTo>
                  <a:pt x="1345057" y="982065"/>
                </a:lnTo>
                <a:lnTo>
                  <a:pt x="1345158" y="981049"/>
                </a:lnTo>
                <a:lnTo>
                  <a:pt x="1347952" y="954481"/>
                </a:lnTo>
                <a:lnTo>
                  <a:pt x="1345628" y="875677"/>
                </a:lnTo>
                <a:lnTo>
                  <a:pt x="1335900" y="825449"/>
                </a:lnTo>
                <a:lnTo>
                  <a:pt x="1319885" y="776884"/>
                </a:lnTo>
                <a:lnTo>
                  <a:pt x="1297774" y="730567"/>
                </a:lnTo>
                <a:lnTo>
                  <a:pt x="1269746" y="687031"/>
                </a:lnTo>
                <a:lnTo>
                  <a:pt x="1235976" y="646849"/>
                </a:lnTo>
                <a:lnTo>
                  <a:pt x="1196619" y="610565"/>
                </a:lnTo>
                <a:lnTo>
                  <a:pt x="1155395" y="581177"/>
                </a:lnTo>
                <a:lnTo>
                  <a:pt x="1111224" y="557441"/>
                </a:lnTo>
                <a:lnTo>
                  <a:pt x="1064641" y="539483"/>
                </a:lnTo>
                <a:lnTo>
                  <a:pt x="1016203" y="527443"/>
                </a:lnTo>
                <a:lnTo>
                  <a:pt x="966444" y="521449"/>
                </a:lnTo>
                <a:lnTo>
                  <a:pt x="915911" y="521652"/>
                </a:lnTo>
                <a:lnTo>
                  <a:pt x="865124" y="528154"/>
                </a:lnTo>
                <a:lnTo>
                  <a:pt x="853363" y="534314"/>
                </a:lnTo>
                <a:lnTo>
                  <a:pt x="847293" y="544601"/>
                </a:lnTo>
                <a:lnTo>
                  <a:pt x="847153" y="556399"/>
                </a:lnTo>
                <a:lnTo>
                  <a:pt x="853198" y="567067"/>
                </a:lnTo>
                <a:lnTo>
                  <a:pt x="1032103" y="746290"/>
                </a:lnTo>
                <a:lnTo>
                  <a:pt x="995095" y="988314"/>
                </a:lnTo>
                <a:lnTo>
                  <a:pt x="760844" y="1018641"/>
                </a:lnTo>
                <a:lnTo>
                  <a:pt x="581342" y="838809"/>
                </a:lnTo>
                <a:lnTo>
                  <a:pt x="570534" y="832650"/>
                </a:lnTo>
                <a:lnTo>
                  <a:pt x="539292" y="870051"/>
                </a:lnTo>
                <a:lnTo>
                  <a:pt x="535622" y="908659"/>
                </a:lnTo>
                <a:lnTo>
                  <a:pt x="535165" y="927963"/>
                </a:lnTo>
                <a:lnTo>
                  <a:pt x="538645" y="981049"/>
                </a:lnTo>
                <a:lnTo>
                  <a:pt x="548957" y="1032979"/>
                </a:lnTo>
                <a:lnTo>
                  <a:pt x="565899" y="1083094"/>
                </a:lnTo>
                <a:lnTo>
                  <a:pt x="589254" y="1130719"/>
                </a:lnTo>
                <a:lnTo>
                  <a:pt x="618832" y="1175219"/>
                </a:lnTo>
                <a:lnTo>
                  <a:pt x="654431" y="1215936"/>
                </a:lnTo>
                <a:lnTo>
                  <a:pt x="690816" y="1248321"/>
                </a:lnTo>
                <a:lnTo>
                  <a:pt x="730186" y="1275778"/>
                </a:lnTo>
                <a:lnTo>
                  <a:pt x="772058" y="1298168"/>
                </a:lnTo>
                <a:lnTo>
                  <a:pt x="816000" y="1315402"/>
                </a:lnTo>
                <a:lnTo>
                  <a:pt x="861542" y="1327378"/>
                </a:lnTo>
                <a:lnTo>
                  <a:pt x="908253" y="1333969"/>
                </a:lnTo>
                <a:lnTo>
                  <a:pt x="955649" y="1335074"/>
                </a:lnTo>
                <a:lnTo>
                  <a:pt x="1003300" y="1330591"/>
                </a:lnTo>
                <a:lnTo>
                  <a:pt x="1050759" y="1320406"/>
                </a:lnTo>
                <a:lnTo>
                  <a:pt x="1616049" y="1886407"/>
                </a:lnTo>
                <a:lnTo>
                  <a:pt x="1652295" y="1915223"/>
                </a:lnTo>
                <a:lnTo>
                  <a:pt x="1692821" y="1934438"/>
                </a:lnTo>
                <a:lnTo>
                  <a:pt x="1735340" y="1943874"/>
                </a:lnTo>
                <a:lnTo>
                  <a:pt x="1779562" y="1943874"/>
                </a:lnTo>
                <a:lnTo>
                  <a:pt x="1822424" y="1934184"/>
                </a:lnTo>
                <a:lnTo>
                  <a:pt x="1862709" y="1914956"/>
                </a:lnTo>
                <a:lnTo>
                  <a:pt x="1898764" y="1886254"/>
                </a:lnTo>
                <a:lnTo>
                  <a:pt x="1927301" y="1850186"/>
                </a:lnTo>
                <a:lnTo>
                  <a:pt x="1946313" y="1809826"/>
                </a:lnTo>
                <a:lnTo>
                  <a:pt x="1955800" y="1766862"/>
                </a:lnTo>
                <a:lnTo>
                  <a:pt x="1955800" y="17664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13232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548640" y="109728"/>
            <a:ext cx="11155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Egypt proof points: EU support unlocking larger finance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548640" y="384048"/>
            <a:ext cx="11155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DDE7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wastewater cases combining EU grants with major lender finance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548640" y="868680"/>
            <a:ext cx="56692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3399"/>
                </a:solidFill>
              </a:rPr>
              <a:t>Example 1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6355080" y="868680"/>
            <a:ext cx="56692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03399"/>
                </a:solidFill>
              </a:rPr>
              <a:t>Example 2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548640" y="1097280"/>
            <a:ext cx="5577840" cy="537667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672" y="1353312"/>
            <a:ext cx="594360" cy="59436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554480" y="1353312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F2937"/>
                </a:solidFill>
              </a:rPr>
              <a:t>Fayoum Wastewater Expansion Programme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467612" y="1625600"/>
            <a:ext cx="429768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</a:rPr>
              <a:t>EU grant + major EIB/EBRD financing (blended package)</a:t>
            </a:r>
            <a:endParaRPr lang="en-US" sz="12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</a:rPr>
              <a:t>Focus: scale sanitation access + system performance</a:t>
            </a:r>
            <a:endParaRPr lang="en-US" sz="12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</a:rPr>
              <a:t>Lesson: reforms + delivery plan strengthen bankability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934974" y="6016752"/>
            <a:ext cx="888797" cy="164592"/>
          </a:xfrm>
          <a:prstGeom prst="rect">
            <a:avLst/>
          </a:prstGeom>
          <a:solidFill>
            <a:srgbClr val="9DB7FF"/>
          </a:solidFill>
          <a:ln w="12700">
            <a:solidFill>
              <a:srgbClr val="9DB7F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Shape 9"/>
          <p:cNvSpPr/>
          <p:nvPr/>
        </p:nvSpPr>
        <p:spPr>
          <a:xfrm>
            <a:off x="1823771" y="6016752"/>
            <a:ext cx="4048963" cy="164592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Shape 10"/>
          <p:cNvSpPr/>
          <p:nvPr/>
        </p:nvSpPr>
        <p:spPr>
          <a:xfrm>
            <a:off x="934974" y="6016752"/>
            <a:ext cx="4937760" cy="164592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1"/>
          <p:cNvSpPr/>
          <p:nvPr/>
        </p:nvSpPr>
        <p:spPr>
          <a:xfrm>
            <a:off x="934974" y="6199632"/>
            <a:ext cx="49377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</a:rPr>
              <a:t>EU grant  •  Loans (EIB/EBRD)</a:t>
            </a:r>
            <a:endParaRPr lang="en-US" sz="1000" dirty="0"/>
          </a:p>
        </p:txBody>
      </p:sp>
      <p:sp>
        <p:nvSpPr>
          <p:cNvPr id="15" name="Shape 12"/>
          <p:cNvSpPr/>
          <p:nvPr/>
        </p:nvSpPr>
        <p:spPr>
          <a:xfrm>
            <a:off x="6355080" y="1097280"/>
            <a:ext cx="5285232" cy="537667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381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1112" y="1353312"/>
            <a:ext cx="594360" cy="594360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7360920" y="1353312"/>
            <a:ext cx="427939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F2937"/>
                </a:solidFill>
              </a:rPr>
              <a:t>Alexandria West WWTP upgrade &amp; expansion</a:t>
            </a:r>
            <a:endParaRPr lang="en-US" sz="1600" dirty="0"/>
          </a:p>
        </p:txBody>
      </p:sp>
      <p:sp>
        <p:nvSpPr>
          <p:cNvPr id="18" name="Text 14"/>
          <p:cNvSpPr/>
          <p:nvPr/>
        </p:nvSpPr>
        <p:spPr>
          <a:xfrm>
            <a:off x="7315200" y="1664208"/>
            <a:ext cx="4005072" cy="8412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</a:rPr>
              <a:t>EIB financing + EU grant contribution (€20m)</a:t>
            </a:r>
            <a:endParaRPr lang="en-US" sz="12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</a:rPr>
              <a:t>Focus: upgrade/expand treatment and networks</a:t>
            </a:r>
            <a:endParaRPr lang="en-US" sz="12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</a:rPr>
              <a:t>Lesson: clear scope + safeguards + procurement readiness</a:t>
            </a:r>
            <a:endParaRPr lang="en-US" sz="1200" dirty="0"/>
          </a:p>
        </p:txBody>
      </p:sp>
      <p:sp>
        <p:nvSpPr>
          <p:cNvPr id="19" name="Shape 15"/>
          <p:cNvSpPr/>
          <p:nvPr/>
        </p:nvSpPr>
        <p:spPr>
          <a:xfrm>
            <a:off x="6715171" y="6069076"/>
            <a:ext cx="650321" cy="164592"/>
          </a:xfrm>
          <a:prstGeom prst="rect">
            <a:avLst/>
          </a:prstGeom>
          <a:solidFill>
            <a:srgbClr val="9DB7FF"/>
          </a:solidFill>
          <a:ln w="12700">
            <a:solidFill>
              <a:srgbClr val="9DB7F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" name="Shape 16"/>
          <p:cNvSpPr/>
          <p:nvPr/>
        </p:nvSpPr>
        <p:spPr>
          <a:xfrm>
            <a:off x="7319772" y="6057900"/>
            <a:ext cx="3994831" cy="164592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1" name="Shape 17"/>
          <p:cNvSpPr/>
          <p:nvPr/>
        </p:nvSpPr>
        <p:spPr>
          <a:xfrm>
            <a:off x="6679692" y="6069076"/>
            <a:ext cx="4645152" cy="164592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 18"/>
          <p:cNvSpPr/>
          <p:nvPr/>
        </p:nvSpPr>
        <p:spPr>
          <a:xfrm>
            <a:off x="6908292" y="6202680"/>
            <a:ext cx="4645152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</a:rPr>
              <a:t>EU grant  •  EIB loan</a:t>
            </a:r>
            <a:endParaRPr lang="en-US" sz="1000" dirty="0"/>
          </a:p>
        </p:txBody>
      </p:sp>
      <p:sp>
        <p:nvSpPr>
          <p:cNvPr id="23" name="Shape 19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4" name="Text 20"/>
          <p:cNvSpPr/>
          <p:nvPr/>
        </p:nvSpPr>
        <p:spPr>
          <a:xfrm>
            <a:off x="548640" y="6620256"/>
            <a:ext cx="111556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</a:rPr>
              <a:t>Sources: EU press release (Fayoum); EIB press release (Alexandria West).</a:t>
            </a:r>
            <a:endParaRPr lang="en-US" sz="10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305C4F0-8E4D-D28D-2885-6EE162980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" y="2450592"/>
            <a:ext cx="5547360" cy="35478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B02C5A3-D13A-F05B-671A-E3BB02D75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1" y="2505456"/>
            <a:ext cx="5030724" cy="35372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13232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548640" y="109728"/>
            <a:ext cx="11155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to build a bankable dossier (and engage Team Europe)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548640" y="384048"/>
            <a:ext cx="11155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DDE7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practical path for MWRI • MHUUC/HCWW • MoF + EU financiers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548640" y="868680"/>
            <a:ext cx="11155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F2937"/>
                </a:solidFill>
              </a:rPr>
              <a:t>Five-step ladder (from concept to financed pipeline)</a:t>
            </a:r>
            <a:endParaRPr lang="en-US" sz="16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640" y="1344168"/>
            <a:ext cx="502920" cy="50292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1188720" y="1234440"/>
            <a:ext cx="6858000" cy="7772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5"/>
          <p:cNvSpPr/>
          <p:nvPr/>
        </p:nvSpPr>
        <p:spPr>
          <a:xfrm>
            <a:off x="1389888" y="1325880"/>
            <a:ext cx="2011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2937"/>
                </a:solidFill>
              </a:rPr>
              <a:t>Align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1389888" y="1581912"/>
            <a:ext cx="64922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B7280"/>
                </a:solidFill>
              </a:rPr>
              <a:t>Fit with sector strategy; confirm roles across MWRI, MHUUC/HCWW, MoF.</a:t>
            </a:r>
            <a:endParaRPr lang="en-US" sz="14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8640" y="2304288"/>
            <a:ext cx="502920" cy="502920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1188720" y="2194560"/>
            <a:ext cx="6858000" cy="7772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8"/>
          <p:cNvSpPr/>
          <p:nvPr/>
        </p:nvSpPr>
        <p:spPr>
          <a:xfrm>
            <a:off x="1389888" y="2286000"/>
            <a:ext cx="2011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2937"/>
                </a:solidFill>
              </a:rPr>
              <a:t>Prove</a:t>
            </a:r>
            <a:endParaRPr lang="en-US" sz="1400" dirty="0"/>
          </a:p>
        </p:txBody>
      </p:sp>
      <p:sp>
        <p:nvSpPr>
          <p:cNvPr id="13" name="Text 9"/>
          <p:cNvSpPr/>
          <p:nvPr/>
        </p:nvSpPr>
        <p:spPr>
          <a:xfrm>
            <a:off x="1389888" y="2542032"/>
            <a:ext cx="64922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B7280"/>
                </a:solidFill>
              </a:rPr>
              <a:t>Feasibility + CAPEX/OPEX; affordability; climate &amp; social safeguards.</a:t>
            </a:r>
            <a:endParaRPr lang="en-US" sz="140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8640" y="3264408"/>
            <a:ext cx="502920" cy="502920"/>
          </a:xfrm>
          <a:prstGeom prst="rect">
            <a:avLst/>
          </a:prstGeom>
        </p:spPr>
      </p:pic>
      <p:sp>
        <p:nvSpPr>
          <p:cNvPr id="15" name="Shape 10"/>
          <p:cNvSpPr/>
          <p:nvPr/>
        </p:nvSpPr>
        <p:spPr>
          <a:xfrm>
            <a:off x="1188720" y="3154680"/>
            <a:ext cx="6858000" cy="7772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 11"/>
          <p:cNvSpPr/>
          <p:nvPr/>
        </p:nvSpPr>
        <p:spPr>
          <a:xfrm>
            <a:off x="1389888" y="3246120"/>
            <a:ext cx="2011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2937"/>
                </a:solidFill>
              </a:rPr>
              <a:t>Structure</a:t>
            </a:r>
            <a:endParaRPr lang="en-US" sz="1400" dirty="0"/>
          </a:p>
        </p:txBody>
      </p:sp>
      <p:sp>
        <p:nvSpPr>
          <p:cNvPr id="17" name="Text 12"/>
          <p:cNvSpPr/>
          <p:nvPr/>
        </p:nvSpPr>
        <p:spPr>
          <a:xfrm>
            <a:off x="1389888" y="3502152"/>
            <a:ext cx="64922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B7280"/>
                </a:solidFill>
              </a:rPr>
              <a:t>Select mix: grant / blending / guarantee; define procurement &amp; readiness.</a:t>
            </a:r>
            <a:endParaRPr lang="en-US" sz="1400" dirty="0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8640" y="4224528"/>
            <a:ext cx="502920" cy="502920"/>
          </a:xfrm>
          <a:prstGeom prst="rect">
            <a:avLst/>
          </a:prstGeom>
        </p:spPr>
      </p:pic>
      <p:sp>
        <p:nvSpPr>
          <p:cNvPr id="19" name="Shape 13"/>
          <p:cNvSpPr/>
          <p:nvPr/>
        </p:nvSpPr>
        <p:spPr>
          <a:xfrm>
            <a:off x="1188720" y="4114800"/>
            <a:ext cx="6858000" cy="7772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" name="Text 14"/>
          <p:cNvSpPr/>
          <p:nvPr/>
        </p:nvSpPr>
        <p:spPr>
          <a:xfrm>
            <a:off x="1389888" y="4206240"/>
            <a:ext cx="2011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2937"/>
                </a:solidFill>
              </a:rPr>
              <a:t>Engage early</a:t>
            </a:r>
            <a:endParaRPr lang="en-US" sz="1400" dirty="0"/>
          </a:p>
        </p:txBody>
      </p:sp>
      <p:sp>
        <p:nvSpPr>
          <p:cNvPr id="21" name="Text 15"/>
          <p:cNvSpPr/>
          <p:nvPr/>
        </p:nvSpPr>
        <p:spPr>
          <a:xfrm>
            <a:off x="1389888" y="4462272"/>
            <a:ext cx="64922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B7280"/>
                </a:solidFill>
              </a:rPr>
              <a:t>EU Delegation + IFIs with a 2–3 page concept note + data room index + EGY Debt com.</a:t>
            </a:r>
            <a:endParaRPr lang="en-US" sz="1400" dirty="0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8640" y="5184648"/>
            <a:ext cx="502920" cy="502920"/>
          </a:xfrm>
          <a:prstGeom prst="rect">
            <a:avLst/>
          </a:prstGeom>
        </p:spPr>
      </p:pic>
      <p:sp>
        <p:nvSpPr>
          <p:cNvPr id="23" name="Shape 16"/>
          <p:cNvSpPr/>
          <p:nvPr/>
        </p:nvSpPr>
        <p:spPr>
          <a:xfrm>
            <a:off x="1188720" y="5074920"/>
            <a:ext cx="6858000" cy="7772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4" name="Text 17"/>
          <p:cNvSpPr/>
          <p:nvPr/>
        </p:nvSpPr>
        <p:spPr>
          <a:xfrm>
            <a:off x="1389888" y="5166360"/>
            <a:ext cx="20116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2937"/>
                </a:solidFill>
              </a:rPr>
              <a:t>Convert</a:t>
            </a:r>
            <a:endParaRPr lang="en-US" sz="1400" dirty="0"/>
          </a:p>
        </p:txBody>
      </p:sp>
      <p:sp>
        <p:nvSpPr>
          <p:cNvPr id="25" name="Text 18"/>
          <p:cNvSpPr/>
          <p:nvPr/>
        </p:nvSpPr>
        <p:spPr>
          <a:xfrm>
            <a:off x="1389888" y="5422392"/>
            <a:ext cx="64922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B7280"/>
                </a:solidFill>
              </a:rPr>
              <a:t>Use EU4Water to package reforms + investment; move to IFI appraisal.</a:t>
            </a:r>
            <a:endParaRPr lang="en-US" sz="1400" dirty="0"/>
          </a:p>
        </p:txBody>
      </p:sp>
      <p:sp>
        <p:nvSpPr>
          <p:cNvPr id="26" name="Shape 19"/>
          <p:cNvSpPr/>
          <p:nvPr/>
        </p:nvSpPr>
        <p:spPr>
          <a:xfrm>
            <a:off x="8321040" y="1234440"/>
            <a:ext cx="3319272" cy="374904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7" name="Text 20"/>
          <p:cNvSpPr/>
          <p:nvPr/>
        </p:nvSpPr>
        <p:spPr>
          <a:xfrm>
            <a:off x="8549640" y="1344168"/>
            <a:ext cx="28346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2937"/>
                </a:solidFill>
              </a:rPr>
              <a:t>Minimum dossier</a:t>
            </a:r>
            <a:endParaRPr lang="en-US" sz="1400" dirty="0"/>
          </a:p>
          <a:p>
            <a:pPr marL="0" indent="0">
              <a:buNone/>
            </a:pPr>
            <a:r>
              <a:rPr lang="en-US" sz="1400" b="1" dirty="0">
                <a:solidFill>
                  <a:srgbClr val="1F2937"/>
                </a:solidFill>
              </a:rPr>
              <a:t>contents</a:t>
            </a:r>
            <a:endParaRPr lang="en-US" sz="1400" dirty="0"/>
          </a:p>
        </p:txBody>
      </p:sp>
      <p:sp>
        <p:nvSpPr>
          <p:cNvPr id="28" name="Text 21"/>
          <p:cNvSpPr/>
          <p:nvPr/>
        </p:nvSpPr>
        <p:spPr>
          <a:xfrm>
            <a:off x="8517636" y="1289304"/>
            <a:ext cx="2926080" cy="2834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spcAft>
                <a:spcPts val="400"/>
              </a:spcAft>
              <a:buSzPct val="100000"/>
            </a:pPr>
            <a:r>
              <a:rPr lang="en-US" sz="1600" dirty="0">
                <a:solidFill>
                  <a:srgbClr val="1F2937"/>
                </a:solidFill>
              </a:rPr>
              <a:t>• 2–3 page concept note</a:t>
            </a:r>
            <a:endParaRPr lang="en-US" sz="1600" dirty="0"/>
          </a:p>
          <a:p>
            <a:pPr>
              <a:spcAft>
                <a:spcPts val="400"/>
              </a:spcAft>
              <a:buSzPct val="100000"/>
            </a:pPr>
            <a:r>
              <a:rPr lang="en-US" sz="1600" dirty="0">
                <a:solidFill>
                  <a:srgbClr val="1F2937"/>
                </a:solidFill>
              </a:rPr>
              <a:t>• CAPEX/OPEX + funding plan</a:t>
            </a:r>
            <a:endParaRPr lang="en-US" sz="1600" dirty="0"/>
          </a:p>
          <a:p>
            <a:pPr>
              <a:spcAft>
                <a:spcPts val="400"/>
              </a:spcAft>
              <a:buSzPct val="100000"/>
            </a:pPr>
            <a:r>
              <a:rPr lang="en-US" sz="1600" dirty="0">
                <a:solidFill>
                  <a:srgbClr val="1F2937"/>
                </a:solidFill>
              </a:rPr>
              <a:t>• NRW/efficiency measures</a:t>
            </a:r>
            <a:endParaRPr lang="en-US" sz="1600" dirty="0"/>
          </a:p>
          <a:p>
            <a:pPr>
              <a:spcAft>
                <a:spcPts val="400"/>
              </a:spcAft>
              <a:buSzPct val="100000"/>
            </a:pPr>
            <a:r>
              <a:rPr lang="en-US" sz="1600" dirty="0">
                <a:solidFill>
                  <a:srgbClr val="1F2937"/>
                </a:solidFill>
              </a:rPr>
              <a:t>• Climate &amp; social safeguards</a:t>
            </a:r>
            <a:endParaRPr lang="en-US" sz="1600" dirty="0"/>
          </a:p>
          <a:p>
            <a:pPr>
              <a:spcAft>
                <a:spcPts val="400"/>
              </a:spcAft>
              <a:buSzPct val="100000"/>
            </a:pPr>
            <a:r>
              <a:rPr lang="en-US" sz="1600" dirty="0">
                <a:solidFill>
                  <a:srgbClr val="1F2937"/>
                </a:solidFill>
              </a:rPr>
              <a:t>• Procurement &amp; readiness</a:t>
            </a:r>
            <a:endParaRPr lang="en-US" sz="1600" dirty="0"/>
          </a:p>
          <a:p>
            <a:pPr>
              <a:spcAft>
                <a:spcPts val="400"/>
              </a:spcAft>
              <a:buSzPct val="100000"/>
            </a:pPr>
            <a:r>
              <a:rPr lang="en-US" sz="1600" dirty="0">
                <a:solidFill>
                  <a:srgbClr val="1F2937"/>
                </a:solidFill>
              </a:rPr>
              <a:t>• Risk matrix + mitigation</a:t>
            </a:r>
            <a:endParaRPr lang="en-US" sz="1600" dirty="0"/>
          </a:p>
        </p:txBody>
      </p:sp>
      <p:sp>
        <p:nvSpPr>
          <p:cNvPr id="29" name="Shape 22"/>
          <p:cNvSpPr/>
          <p:nvPr/>
        </p:nvSpPr>
        <p:spPr>
          <a:xfrm>
            <a:off x="8321040" y="5120640"/>
            <a:ext cx="3319272" cy="12801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0" name="Text 23"/>
          <p:cNvSpPr/>
          <p:nvPr/>
        </p:nvSpPr>
        <p:spPr>
          <a:xfrm>
            <a:off x="8549640" y="5175504"/>
            <a:ext cx="28346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03399"/>
                </a:solidFill>
              </a:rPr>
              <a:t>EU4Water can help</a:t>
            </a:r>
            <a:endParaRPr lang="en-US" sz="1250" dirty="0"/>
          </a:p>
          <a:p>
            <a:pPr marL="0" indent="0">
              <a:buNone/>
            </a:pPr>
            <a:r>
              <a:rPr lang="en-US" sz="1250" b="1" dirty="0">
                <a:solidFill>
                  <a:srgbClr val="003399"/>
                </a:solidFill>
              </a:rPr>
              <a:t>beyond classic TA</a:t>
            </a:r>
            <a:endParaRPr lang="en-US" sz="1250" dirty="0"/>
          </a:p>
        </p:txBody>
      </p:sp>
      <p:sp>
        <p:nvSpPr>
          <p:cNvPr id="31" name="Text 24"/>
          <p:cNvSpPr/>
          <p:nvPr/>
        </p:nvSpPr>
        <p:spPr>
          <a:xfrm>
            <a:off x="8549640" y="5559552"/>
            <a:ext cx="315468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B7280"/>
                </a:solidFill>
              </a:rPr>
              <a:t>Pipeline screening • dossier templates • reform–investment packaging • introductions to financiers</a:t>
            </a:r>
            <a:endParaRPr lang="en-US" sz="1400" dirty="0"/>
          </a:p>
        </p:txBody>
      </p:sp>
      <p:sp>
        <p:nvSpPr>
          <p:cNvPr id="32" name="Shape 25"/>
          <p:cNvSpPr/>
          <p:nvPr/>
        </p:nvSpPr>
        <p:spPr>
          <a:xfrm>
            <a:off x="0" y="6583680"/>
            <a:ext cx="12191695" cy="27432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3" name="Text 26"/>
          <p:cNvSpPr/>
          <p:nvPr/>
        </p:nvSpPr>
        <p:spPr>
          <a:xfrm>
            <a:off x="548640" y="6620256"/>
            <a:ext cx="1115568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280"/>
                </a:solidFill>
              </a:rPr>
              <a:t>Sources: Funding &amp; Tenders portal; EFSD+ overview (Global Gateway).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703</Words>
  <Application>Microsoft Office PowerPoint</Application>
  <PresentationFormat>Widescreen</PresentationFormat>
  <Paragraphs>66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ROUNDTABLE ON FINANCING WATER PROJECTS IN ARAB COUNTRIES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AYAD Ayman (EEAS-CAIRO)</cp:lastModifiedBy>
  <cp:revision>8</cp:revision>
  <dcterms:created xsi:type="dcterms:W3CDTF">2026-02-03T10:10:17Z</dcterms:created>
  <dcterms:modified xsi:type="dcterms:W3CDTF">2026-02-03T11:42:58Z</dcterms:modified>
</cp:coreProperties>
</file>