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4CF633-C530-4B56-8443-951DDE1FE4FA}" v="43" dt="2026-02-03T10:40:55.3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06" y="1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AFESD emblem">
            <a:extLst>
              <a:ext uri="{FF2B5EF4-FFF2-40B4-BE49-F238E27FC236}">
                <a16:creationId xmlns:a16="http://schemas.microsoft.com/office/drawing/2014/main" id="{9370BC67-5F44-9A27-09A6-A8AF7FE41C9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125" y="57896"/>
            <a:ext cx="1047750" cy="1245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67EFC1A9-17CF-4D66-2688-FF913FAB3396}"/>
              </a:ext>
            </a:extLst>
          </p:cNvPr>
          <p:cNvSpPr/>
          <p:nvPr userDrawn="1"/>
        </p:nvSpPr>
        <p:spPr>
          <a:xfrm>
            <a:off x="830898" y="5372100"/>
            <a:ext cx="923925" cy="936625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3AE182-494B-13F5-7AAB-95BB2C0513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8F4EF1-C6CC-8226-9F73-B9B49B55B3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880780-E57F-17D2-FB1C-532796775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530E4-8D6A-4450-89F6-004DED8026A4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AB978D-6251-540D-AD5C-35B76D080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E2840F-2643-2DE9-FF86-53D6F0C6B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BB67-1DF2-4D63-932A-2F28D1177408}" type="slidenum">
              <a:rPr lang="en-US" smtClean="0"/>
              <a:t>‹#›</a:t>
            </a:fld>
            <a:endParaRPr lang="en-US"/>
          </a:p>
        </p:txBody>
      </p:sp>
      <p:pic>
        <p:nvPicPr>
          <p:cNvPr id="3074" name="Picture 2" descr="IDRA | The Global Desalination and Water Reuse Community">
            <a:extLst>
              <a:ext uri="{FF2B5EF4-FFF2-40B4-BE49-F238E27FC236}">
                <a16:creationId xmlns:a16="http://schemas.microsoft.com/office/drawing/2014/main" id="{583DACD7-B5AC-CEF5-3182-48A88A1EED5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223" y="5365750"/>
            <a:ext cx="9906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>
            <a:extLst>
              <a:ext uri="{FF2B5EF4-FFF2-40B4-BE49-F238E27FC236}">
                <a16:creationId xmlns:a16="http://schemas.microsoft.com/office/drawing/2014/main" id="{16BADC3D-427C-642B-9E46-AE031F7A865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0096" y="5539710"/>
            <a:ext cx="2743201" cy="556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272F69D-0393-24D9-7C95-85A44558F1F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9631" y="5423506"/>
            <a:ext cx="4472737" cy="851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984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DD059-17E8-EB7A-8B0D-DBF2FD6EB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C0290D-7696-4B87-E9D5-85EA2A6F30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1B9CC5-F001-B461-B046-924AA686A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530E4-8D6A-4450-89F6-004DED8026A4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E7E2FB-6AD0-42C7-90A6-81EB5F6BE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A2EE26-3277-FF06-7B3D-7AE7FF043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BB67-1DF2-4D63-932A-2F28D1177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413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37A142-CFBE-EEDF-AC4B-A91B89E869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22BF12-BE64-569A-1AD6-1BC71BF463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657E42-2556-C896-25AF-FF72A5115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530E4-8D6A-4450-89F6-004DED8026A4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6079F9-01CF-29E2-C53C-C28CB9CB9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7ECA93-3396-D884-1550-44757FA5D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BB67-1DF2-4D63-932A-2F28D1177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230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2B45E-87CA-9B43-1E77-DD19974C7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295638-2B3D-F1D1-22CD-C125037C1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F3F841-9649-2F1E-66F0-CB682C8AE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530E4-8D6A-4450-89F6-004DED8026A4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8408E7-3CC1-554B-EDD7-6344D4CB4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84D4B3-BD7B-C78F-3994-EE4B1235E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BB67-1DF2-4D63-932A-2F28D117740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5696BC-D30C-DC8D-E281-316C6C26E8D8}"/>
              </a:ext>
            </a:extLst>
          </p:cNvPr>
          <p:cNvSpPr/>
          <p:nvPr userDrawn="1"/>
        </p:nvSpPr>
        <p:spPr>
          <a:xfrm>
            <a:off x="1014484" y="6206763"/>
            <a:ext cx="519041" cy="514351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IDRA | The Global Desalination and Water Reuse Community">
            <a:extLst>
              <a:ext uri="{FF2B5EF4-FFF2-40B4-BE49-F238E27FC236}">
                <a16:creationId xmlns:a16="http://schemas.microsoft.com/office/drawing/2014/main" id="{ACC2406D-C966-C7E1-104D-252A1166E30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6188994"/>
            <a:ext cx="561975" cy="56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>
            <a:extLst>
              <a:ext uri="{FF2B5EF4-FFF2-40B4-BE49-F238E27FC236}">
                <a16:creationId xmlns:a16="http://schemas.microsoft.com/office/drawing/2014/main" id="{7C70C12B-9F36-7D46-9F2B-CA2BB308E35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9208" y="6246813"/>
            <a:ext cx="1990278" cy="404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F0D43E87-6712-DB84-16F3-A615E53E2BC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2884" y="6176963"/>
            <a:ext cx="3396783" cy="646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748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B61AE-F35F-9E33-BCAD-E0ABCBC55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35F0CD-282F-2F50-1548-956EBA0B25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565814-AB8D-1F88-B679-B381665EA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530E4-8D6A-4450-89F6-004DED8026A4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F17B3-CA1E-CFC0-7039-663E026FB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7FD21-B4B7-43A4-A806-4CC5BED31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BB67-1DF2-4D63-932A-2F28D1177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989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D1F17-7AC2-8814-1D8B-1668E9F5E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1D3C13-C3F2-2D0D-FC2B-7BCB6A9D16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08E5E9-ACC1-6392-3E64-2B8B77CE5E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0076A9-FA13-420E-B4A2-25498C6AE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530E4-8D6A-4450-89F6-004DED8026A4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12B630-0727-7AB1-EF56-9E979C5B7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A8D6AD-B3A3-9E39-7FBA-76D1FB2E1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BB67-1DF2-4D63-932A-2F28D1177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58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1513A-CCA2-BE43-328E-CA60A3244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5CB310-94A2-C663-183E-0B63F49306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A3823B-42D4-A240-8721-2CEF6B02E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F076E0-E29A-08E5-27A8-769D2B9CCA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35F92A-5E5F-D0CF-06DC-BA78BE0C13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183FF4-0DBD-D994-738E-35E22E535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530E4-8D6A-4450-89F6-004DED8026A4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72033B-8C65-88EC-46F0-75CAF0CE1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577400-FD66-CC5B-D929-C72C1B1C6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BB67-1DF2-4D63-932A-2F28D1177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10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2B772-F6AB-1CFC-16FA-1AD8C2238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017E55-3AC7-6022-A986-6492310BA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530E4-8D6A-4450-89F6-004DED8026A4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2CCD35-3B99-A289-D657-507864F15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0594A0-CA51-AF90-3F05-685CEC59E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BB67-1DF2-4D63-932A-2F28D1177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430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6F655B-EFDD-4468-E29E-2F22279FF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530E4-8D6A-4450-89F6-004DED8026A4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7FB352-BF99-6424-1BEE-5C487447F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4517C0-2E1C-7A06-1C2D-755C5AF27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BB67-1DF2-4D63-932A-2F28D1177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252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50AF8-35B2-685D-95BD-71D7D109A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0F29E-EBD4-80FE-5C00-E42A8B6F2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74878B-237A-EC8E-0B24-1E75AE9B1C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4E28F5-A3DF-5DE1-75A9-48B0244EE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530E4-8D6A-4450-89F6-004DED8026A4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ED6E7E-2C0B-E3B2-0C15-2A0F6E58F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B75D8E-358F-BDF6-4257-C07D54D77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BB67-1DF2-4D63-932A-2F28D1177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013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BC1C4-FF4C-85E7-1843-0A96B59A3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92384E-5A39-EEED-30EB-58CA61C8B6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5252DC-F96B-8A26-82D9-8B213A97A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F9459D-D180-5849-482A-B15844B19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530E4-8D6A-4450-89F6-004DED8026A4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DE48CE-9E9B-31BA-3299-B031B115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A2BDE8-36CF-1672-AB52-AC81EF225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BBB67-1DF2-4D63-932A-2F28D11774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41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382928-9C73-5AAE-C4D5-60AE9414E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B28E54-B65B-9C5F-F89B-0EC6F4A4AB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533DC6-4AD0-6346-360F-C6BE6C790C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4530E4-8D6A-4450-89F6-004DED8026A4}" type="datetimeFigureOut">
              <a:rPr lang="en-US" smtClean="0"/>
              <a:t>2/8/2026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CFDE53-8019-86FE-40A3-0615303444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45D041-2E3D-43DF-68E2-B0F34AE7FA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5BBB67-1DF2-4D63-932A-2F28D117740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05EFCA-BE6C-377A-9CC9-9E905CB0B771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1210925" y="6642100"/>
            <a:ext cx="94297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Official Use Only</a:t>
            </a:r>
          </a:p>
        </p:txBody>
      </p:sp>
    </p:spTree>
    <p:extLst>
      <p:ext uri="{BB962C8B-B14F-4D97-AF65-F5344CB8AC3E}">
        <p14:creationId xmlns:p14="http://schemas.microsoft.com/office/powerpoint/2010/main" val="2853214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374B9-BB31-EFF8-8927-15C68D0657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ROUNDTABLE ON FINANCING WATER PROJECTS IN ARAB COUNTRIES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39A55D-5F34-AC87-766B-A508EF89C0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FEBRUARY 9-10, 2026</a:t>
            </a:r>
          </a:p>
          <a:p>
            <a:r>
              <a:rPr lang="en-US" dirty="0"/>
              <a:t>Kuwait City, Kuwait </a:t>
            </a:r>
          </a:p>
        </p:txBody>
      </p:sp>
    </p:spTree>
    <p:extLst>
      <p:ext uri="{BB962C8B-B14F-4D97-AF65-F5344CB8AC3E}">
        <p14:creationId xmlns:p14="http://schemas.microsoft.com/office/powerpoint/2010/main" val="3253274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33F8C-9445-5386-A5E8-996869AE8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Saudi Fund for Development (SFD)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5ED97-98CB-4198-F12A-EC01ECA00C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Introduction about SFD</a:t>
            </a: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SFD Projects in Water sector around the world.</a:t>
            </a: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SFD projects in Water Sector in Arabic Countries.</a:t>
            </a:r>
          </a:p>
          <a:p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Examples:</a:t>
            </a:r>
          </a:p>
          <a:p>
            <a:pPr lvl="1"/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Djibouti. </a:t>
            </a:r>
          </a:p>
          <a:p>
            <a:pPr lvl="1"/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Tunisia.</a:t>
            </a:r>
          </a:p>
          <a:p>
            <a:pPr lvl="1"/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Mauritania.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45277F-19A5-10AD-8E6E-961A0DDB68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8356" y="300423"/>
            <a:ext cx="2107528" cy="180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512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4D1F9B-7070-65FC-8F31-BD36931FCC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075EC-96F6-9A1B-6A24-304D24F43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Saudi Fund for Development (SFD)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E1B728-5ED2-D5E7-4399-8042DA81E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The work with Private sectors.</a:t>
            </a:r>
          </a:p>
          <a:p>
            <a:pPr lvl="1"/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Opportunities.</a:t>
            </a:r>
          </a:p>
          <a:p>
            <a:pPr lvl="1"/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Challenges.</a:t>
            </a:r>
          </a:p>
          <a:p>
            <a:pPr lvl="1"/>
            <a:endParaRPr lang="en-US" dirty="0">
              <a:solidFill>
                <a:schemeClr val="bg2">
                  <a:lumMod val="1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57200" lvl="1" indent="0">
              <a:buNone/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The mechanism of fund support to water desalination: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1- Work with government on project.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2- Prepare project documents and defined the elements of project (infrastructure and superstructure).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3- Prepare the financial plan, in this stage we can participate.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2">
                    <a:lumMod val="1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4- Final financial implementation  plans.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0B69FD8-7E94-13F5-FCDB-2898D5D925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9003" y="200807"/>
            <a:ext cx="1741759" cy="149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31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">
      <a:dk1>
        <a:srgbClr val="3A7D22"/>
      </a:dk1>
      <a:lt1>
        <a:sysClr val="window" lastClr="FFFFFF"/>
      </a:lt1>
      <a:dk2>
        <a:srgbClr val="3A7D22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</TotalTime>
  <Words>119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Sakkal Majalla</vt:lpstr>
      <vt:lpstr>Office Theme</vt:lpstr>
      <vt:lpstr>ROUNDTABLE ON FINANCING WATER PROJECTS IN ARAB COUNTRIES</vt:lpstr>
      <vt:lpstr>Saudi Fund for Development (SFD)</vt:lpstr>
      <vt:lpstr>Saudi Fund for Development (SFD)</vt:lpstr>
    </vt:vector>
  </TitlesOfParts>
  <Company>WBG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Naoll Cyrille Mary</dc:creator>
  <cp:lastModifiedBy>Abdulelah Hamad</cp:lastModifiedBy>
  <cp:revision>5</cp:revision>
  <dcterms:created xsi:type="dcterms:W3CDTF">2026-02-03T09:49:34Z</dcterms:created>
  <dcterms:modified xsi:type="dcterms:W3CDTF">2026-02-08T08:34:49Z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1bf45b6-5649-4236-82a3-f45024cd282e_Enabled">
    <vt:lpwstr>true</vt:lpwstr>
  </property>
  <property fmtid="{D5CDD505-2E9C-101B-9397-08002B2CF9AE}" pid="3" name="MSIP_Label_f1bf45b6-5649-4236-82a3-f45024cd282e_SetDate">
    <vt:lpwstr>2026-02-03T10:20:56Z</vt:lpwstr>
  </property>
  <property fmtid="{D5CDD505-2E9C-101B-9397-08002B2CF9AE}" pid="4" name="MSIP_Label_f1bf45b6-5649-4236-82a3-f45024cd282e_Method">
    <vt:lpwstr>Standard</vt:lpwstr>
  </property>
  <property fmtid="{D5CDD505-2E9C-101B-9397-08002B2CF9AE}" pid="5" name="MSIP_Label_f1bf45b6-5649-4236-82a3-f45024cd282e_Name">
    <vt:lpwstr>Official Use Only</vt:lpwstr>
  </property>
  <property fmtid="{D5CDD505-2E9C-101B-9397-08002B2CF9AE}" pid="6" name="MSIP_Label_f1bf45b6-5649-4236-82a3-f45024cd282e_SiteId">
    <vt:lpwstr>31a2fec0-266b-4c67-b56e-2796d8f59c36</vt:lpwstr>
  </property>
  <property fmtid="{D5CDD505-2E9C-101B-9397-08002B2CF9AE}" pid="7" name="MSIP_Label_f1bf45b6-5649-4236-82a3-f45024cd282e_ActionId">
    <vt:lpwstr>ed604326-6979-437a-9aa2-9f2f4e20a221</vt:lpwstr>
  </property>
  <property fmtid="{D5CDD505-2E9C-101B-9397-08002B2CF9AE}" pid="8" name="MSIP_Label_f1bf45b6-5649-4236-82a3-f45024cd282e_ContentBits">
    <vt:lpwstr>2</vt:lpwstr>
  </property>
  <property fmtid="{D5CDD505-2E9C-101B-9397-08002B2CF9AE}" pid="9" name="MSIP_Label_f1bf45b6-5649-4236-82a3-f45024cd282e_Tag">
    <vt:lpwstr>10, 3, 0, 1</vt:lpwstr>
  </property>
  <property fmtid="{D5CDD505-2E9C-101B-9397-08002B2CF9AE}" pid="10" name="ClassificationContentMarkingFooterLocations">
    <vt:lpwstr>Office Theme:8</vt:lpwstr>
  </property>
  <property fmtid="{D5CDD505-2E9C-101B-9397-08002B2CF9AE}" pid="11" name="ClassificationContentMarkingFooterText">
    <vt:lpwstr>Official Use Only</vt:lpwstr>
  </property>
</Properties>
</file>