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5823" r:id="rId6"/>
  </p:sldMasterIdLst>
  <p:notesMasterIdLst>
    <p:notesMasterId r:id="rId23"/>
  </p:notesMasterIdLst>
  <p:handoutMasterIdLst>
    <p:handoutMasterId r:id="rId24"/>
  </p:handoutMasterIdLst>
  <p:sldIdLst>
    <p:sldId id="2141411511" r:id="rId7"/>
    <p:sldId id="2141411512" r:id="rId8"/>
    <p:sldId id="2141411552" r:id="rId9"/>
    <p:sldId id="2141411542" r:id="rId10"/>
    <p:sldId id="2141411525" r:id="rId11"/>
    <p:sldId id="2141411526" r:id="rId12"/>
    <p:sldId id="2141411527" r:id="rId13"/>
    <p:sldId id="2141411528" r:id="rId14"/>
    <p:sldId id="2141411543" r:id="rId15"/>
    <p:sldId id="2141411522" r:id="rId16"/>
    <p:sldId id="2141411523" r:id="rId17"/>
    <p:sldId id="2141411536" r:id="rId18"/>
    <p:sldId id="2141411524" r:id="rId19"/>
    <p:sldId id="2141411537" r:id="rId20"/>
    <p:sldId id="2141411530" r:id="rId21"/>
    <p:sldId id="2147480574" r:id="rId22"/>
  </p:sldIdLst>
  <p:sldSz cx="12192000" cy="6858000"/>
  <p:notesSz cx="6980238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33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1pPr>
    <a:lvl2pPr marL="609585" algn="l" rtl="0" fontAlgn="base">
      <a:spcBef>
        <a:spcPct val="0"/>
      </a:spcBef>
      <a:spcAft>
        <a:spcPct val="0"/>
      </a:spcAft>
      <a:defRPr sz="2133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2pPr>
    <a:lvl3pPr marL="1219170" algn="l" rtl="0" fontAlgn="base">
      <a:spcBef>
        <a:spcPct val="0"/>
      </a:spcBef>
      <a:spcAft>
        <a:spcPct val="0"/>
      </a:spcAft>
      <a:defRPr sz="2133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3pPr>
    <a:lvl4pPr marL="1828754" algn="l" rtl="0" fontAlgn="base">
      <a:spcBef>
        <a:spcPct val="0"/>
      </a:spcBef>
      <a:spcAft>
        <a:spcPct val="0"/>
      </a:spcAft>
      <a:defRPr sz="2133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4pPr>
    <a:lvl5pPr marL="2438339" algn="l" rtl="0" fontAlgn="base">
      <a:spcBef>
        <a:spcPct val="0"/>
      </a:spcBef>
      <a:spcAft>
        <a:spcPct val="0"/>
      </a:spcAft>
      <a:defRPr sz="2133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5pPr>
    <a:lvl6pPr marL="3047924" algn="l" defTabSz="1219170" rtl="0" eaLnBrk="1" latinLnBrk="0" hangingPunct="1">
      <a:defRPr sz="2133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6pPr>
    <a:lvl7pPr marL="3657509" algn="l" defTabSz="1219170" rtl="0" eaLnBrk="1" latinLnBrk="0" hangingPunct="1">
      <a:defRPr sz="2133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7pPr>
    <a:lvl8pPr marL="4267093" algn="l" defTabSz="1219170" rtl="0" eaLnBrk="1" latinLnBrk="0" hangingPunct="1">
      <a:defRPr sz="2133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8pPr>
    <a:lvl9pPr marL="4876678" algn="l" defTabSz="1219170" rtl="0" eaLnBrk="1" latinLnBrk="0" hangingPunct="1">
      <a:defRPr sz="2133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EDB70105-A12D-4B7E-AB3B-CA734C7D4D58}">
          <p14:sldIdLst>
            <p14:sldId id="2141411511"/>
            <p14:sldId id="2141411512"/>
            <p14:sldId id="2141411552"/>
            <p14:sldId id="2141411542"/>
            <p14:sldId id="2141411525"/>
            <p14:sldId id="2141411526"/>
            <p14:sldId id="2141411527"/>
            <p14:sldId id="2141411528"/>
            <p14:sldId id="2141411543"/>
            <p14:sldId id="2141411522"/>
            <p14:sldId id="2141411523"/>
            <p14:sldId id="2141411536"/>
            <p14:sldId id="2141411524"/>
            <p14:sldId id="2141411537"/>
            <p14:sldId id="2141411530"/>
            <p14:sldId id="2147480574"/>
          </p14:sldIdLst>
        </p14:section>
        <p14:section name="ANNEX" id="{F33066A8-09DC-4374-A415-3AB4650839F9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AA5C1E-1639-CB6F-F547-DBDACACD4815}" name="Lauren Johnson" initials="LJ" userId="S::hello@providence.design::09aee954-4b38-49d2-b6b2-abc6cceaf511" providerId="AD"/>
  <p188:author id="{C68A6231-4A2C-EFA4-7DAE-883062ED3C01}" name="Scott Cantor" initials="" userId="S::scantor@worldbank.org::64c2155e-e152-4ffa-b8a4-5b684a1df242" providerId="AD"/>
  <p188:author id="{71ED573C-A8C4-BE5E-BECA-5B6E6410FAAE}" name="Floris Dalemans" initials="FD" userId="S::fdalemans@worldbank.org::6d9ad3a0-90c8-4341-bfbc-9a8900fc4d14" providerId="AD"/>
  <p188:author id="{75FC1943-D264-C53E-491B-18FD09AEFF92}" name="Kerry Louise Gilhar" initials="KLG" userId="S::kerry.gilhar@un.org::ba07cc34-aca2-4bd8-8c66-f0c1acf30db4" providerId="AD"/>
  <p188:author id="{211FA065-7166-1450-2A7F-51FBAB01E438}" name="Meriem Gray" initials="" userId="S::mgray@worldbank.org::51d9b3e0-71e9-4642-aea0-661f83a0108a" providerId="AD"/>
  <p188:author id="{94F47273-6674-DD6D-2E37-6013088DC152}" name="Otilia Iulia Ciotau" initials="OC" userId="S::ociotau@worldbank.org::09aeb4ff-788e-4984-aaf0-10488c487701" providerId="AD"/>
  <p188:author id="{8825C2BB-4AC5-3708-8A60-78E0B3117205}" name="Heike Reichelt" initials="HR" userId="S::hreichelt@worldbank.org::cae906be-25d1-4365-9777-b97e5359ec9e" providerId="AD"/>
  <p188:author id="{07A429E2-123A-1055-2729-EE13B23FDED1}" name="Carina Cecilia Carrasco" initials="CC" userId="S::ccarrasco@worldbank.org::7e557028-6343-452b-b578-6d1e136bee83" providerId="AD"/>
  <p188:author id="{4B2F94EB-F9C4-0C62-E187-EF2A7C6DA9D8}" name="Fernanda Zavaleta" initials="FZ" userId="S::fzavaleta@worldbank.org::185872be-612c-460d-af9e-7a129d696206" providerId="AD"/>
  <p188:author id="{C987DDED-6E92-F898-FF80-7E9160155413}" name="Noreyana Fernando" initials="NF" userId="S::sfernando5@worldbankgroup.org::65a3e120-03b9-4d67-9d47-ef1215d2b21a" providerId="AD"/>
  <p188:author id="{C1ED36F3-C420-63AB-324B-3ACE0B9E4790}" name="Lisa Drysdale" initials="LD" userId="Lisa Drysdale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guel Navarro-Martin" initials="MN" lastIdx="2" clrIdx="0">
    <p:extLst>
      <p:ext uri="{19B8F6BF-5375-455C-9EA6-DF929625EA0E}">
        <p15:presenceInfo xmlns:p15="http://schemas.microsoft.com/office/powerpoint/2012/main" userId="S::mnavarromartin@worldbank.org::b08f60e6-dd85-4411-b25b-b82354363344" providerId="AD"/>
      </p:ext>
    </p:extLst>
  </p:cmAuthor>
  <p:cmAuthor id="2" name="Amira Amat" initials="AA" lastIdx="4" clrIdx="1">
    <p:extLst>
      <p:ext uri="{19B8F6BF-5375-455C-9EA6-DF929625EA0E}">
        <p15:presenceInfo xmlns:p15="http://schemas.microsoft.com/office/powerpoint/2012/main" userId="S::aamat@worldbank.org::19e35615-041f-4b96-a406-e0e3c63fbe70" providerId="AD"/>
      </p:ext>
    </p:extLst>
  </p:cmAuthor>
  <p:cmAuthor id="3" name="Kacie Renee Sampson" initials="KRS" lastIdx="1" clrIdx="2">
    <p:extLst>
      <p:ext uri="{19B8F6BF-5375-455C-9EA6-DF929625EA0E}">
        <p15:presenceInfo xmlns:p15="http://schemas.microsoft.com/office/powerpoint/2012/main" userId="S::ksampson@worldbank.org::f1908363-e95f-4a73-9adb-c20ea97542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F607E"/>
    <a:srgbClr val="20617F"/>
    <a:srgbClr val="002E38"/>
    <a:srgbClr val="F0C8A4"/>
    <a:srgbClr val="267D80"/>
    <a:srgbClr val="267C80"/>
    <a:srgbClr val="DBDBDB"/>
    <a:srgbClr val="E8F2F4"/>
    <a:srgbClr val="002D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4" autoAdjust="0"/>
    <p:restoredTop sz="96031" autoAdjust="0"/>
  </p:normalViewPr>
  <p:slideViewPr>
    <p:cSldViewPr snapToGrid="0">
      <p:cViewPr varScale="1">
        <p:scale>
          <a:sx n="51" d="100"/>
          <a:sy n="51" d="100"/>
        </p:scale>
        <p:origin x="1336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840" y="14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is Dalemans" userId="6d9ad3a0-90c8-4341-bfbc-9a8900fc4d14" providerId="ADAL" clId="{77807922-B1C5-4681-BD4A-1439FE667A89}"/>
    <pc:docChg chg="undo redo custSel addSld delSld modSld sldOrd modSection">
      <pc:chgData name="Floris Dalemans" userId="6d9ad3a0-90c8-4341-bfbc-9a8900fc4d14" providerId="ADAL" clId="{77807922-B1C5-4681-BD4A-1439FE667A89}" dt="2026-02-08T18:32:24.237" v="690" actId="47"/>
      <pc:docMkLst>
        <pc:docMk/>
      </pc:docMkLst>
      <pc:sldChg chg="del">
        <pc:chgData name="Floris Dalemans" userId="6d9ad3a0-90c8-4341-bfbc-9a8900fc4d14" providerId="ADAL" clId="{77807922-B1C5-4681-BD4A-1439FE667A89}" dt="2026-02-08T18:32:06.405" v="687" actId="47"/>
        <pc:sldMkLst>
          <pc:docMk/>
          <pc:sldMk cId="1731198532" sldId="299"/>
        </pc:sldMkLst>
      </pc:sldChg>
      <pc:sldChg chg="del">
        <pc:chgData name="Floris Dalemans" userId="6d9ad3a0-90c8-4341-bfbc-9a8900fc4d14" providerId="ADAL" clId="{77807922-B1C5-4681-BD4A-1439FE667A89}" dt="2026-02-08T18:32:06.405" v="687" actId="47"/>
        <pc:sldMkLst>
          <pc:docMk/>
          <pc:sldMk cId="3972377424" sldId="1122"/>
        </pc:sldMkLst>
      </pc:sldChg>
      <pc:sldChg chg="del">
        <pc:chgData name="Floris Dalemans" userId="6d9ad3a0-90c8-4341-bfbc-9a8900fc4d14" providerId="ADAL" clId="{77807922-B1C5-4681-BD4A-1439FE667A89}" dt="2026-02-08T18:32:22.166" v="689" actId="47"/>
        <pc:sldMkLst>
          <pc:docMk/>
          <pc:sldMk cId="3228148809" sldId="2141411501"/>
        </pc:sldMkLst>
      </pc:sldChg>
      <pc:sldChg chg="del mod modShow">
        <pc:chgData name="Floris Dalemans" userId="6d9ad3a0-90c8-4341-bfbc-9a8900fc4d14" providerId="ADAL" clId="{77807922-B1C5-4681-BD4A-1439FE667A89}" dt="2026-02-08T18:32:22.166" v="689" actId="47"/>
        <pc:sldMkLst>
          <pc:docMk/>
          <pc:sldMk cId="2984402951" sldId="2141411502"/>
        </pc:sldMkLst>
      </pc:sldChg>
      <pc:sldChg chg="del">
        <pc:chgData name="Floris Dalemans" userId="6d9ad3a0-90c8-4341-bfbc-9a8900fc4d14" providerId="ADAL" clId="{77807922-B1C5-4681-BD4A-1439FE667A89}" dt="2026-02-08T18:32:22.166" v="689" actId="47"/>
        <pc:sldMkLst>
          <pc:docMk/>
          <pc:sldMk cId="1873684639" sldId="2141411503"/>
        </pc:sldMkLst>
      </pc:sldChg>
      <pc:sldChg chg="delSp del mod">
        <pc:chgData name="Floris Dalemans" userId="6d9ad3a0-90c8-4341-bfbc-9a8900fc4d14" providerId="ADAL" clId="{77807922-B1C5-4681-BD4A-1439FE667A89}" dt="2026-02-08T18:32:06.405" v="687" actId="47"/>
        <pc:sldMkLst>
          <pc:docMk/>
          <pc:sldMk cId="3650625920" sldId="2141411504"/>
        </pc:sldMkLst>
      </pc:sldChg>
      <pc:sldChg chg="delSp del mod">
        <pc:chgData name="Floris Dalemans" userId="6d9ad3a0-90c8-4341-bfbc-9a8900fc4d14" providerId="ADAL" clId="{77807922-B1C5-4681-BD4A-1439FE667A89}" dt="2026-02-08T18:32:22.166" v="689" actId="47"/>
        <pc:sldMkLst>
          <pc:docMk/>
          <pc:sldMk cId="646525916" sldId="2141411509"/>
        </pc:sldMkLst>
      </pc:sldChg>
      <pc:sldChg chg="modSp del mod">
        <pc:chgData name="Floris Dalemans" userId="6d9ad3a0-90c8-4341-bfbc-9a8900fc4d14" providerId="ADAL" clId="{77807922-B1C5-4681-BD4A-1439FE667A89}" dt="2026-02-08T18:32:06.405" v="687" actId="47"/>
        <pc:sldMkLst>
          <pc:docMk/>
          <pc:sldMk cId="1241039135" sldId="2141411514"/>
        </pc:sldMkLst>
      </pc:sldChg>
      <pc:sldChg chg="del">
        <pc:chgData name="Floris Dalemans" userId="6d9ad3a0-90c8-4341-bfbc-9a8900fc4d14" providerId="ADAL" clId="{77807922-B1C5-4681-BD4A-1439FE667A89}" dt="2026-02-08T18:32:06.405" v="687" actId="47"/>
        <pc:sldMkLst>
          <pc:docMk/>
          <pc:sldMk cId="166946972" sldId="2141411515"/>
        </pc:sldMkLst>
      </pc:sldChg>
      <pc:sldChg chg="modSp del mod">
        <pc:chgData name="Floris Dalemans" userId="6d9ad3a0-90c8-4341-bfbc-9a8900fc4d14" providerId="ADAL" clId="{77807922-B1C5-4681-BD4A-1439FE667A89}" dt="2026-02-08T18:32:06.405" v="687" actId="47"/>
        <pc:sldMkLst>
          <pc:docMk/>
          <pc:sldMk cId="119646835" sldId="2141411516"/>
        </pc:sldMkLst>
      </pc:sldChg>
      <pc:sldChg chg="modSp del mod">
        <pc:chgData name="Floris Dalemans" userId="6d9ad3a0-90c8-4341-bfbc-9a8900fc4d14" providerId="ADAL" clId="{77807922-B1C5-4681-BD4A-1439FE667A89}" dt="2026-02-08T18:32:06.405" v="687" actId="47"/>
        <pc:sldMkLst>
          <pc:docMk/>
          <pc:sldMk cId="625179535" sldId="2141411517"/>
        </pc:sldMkLst>
      </pc:sldChg>
      <pc:sldChg chg="del">
        <pc:chgData name="Floris Dalemans" userId="6d9ad3a0-90c8-4341-bfbc-9a8900fc4d14" providerId="ADAL" clId="{77807922-B1C5-4681-BD4A-1439FE667A89}" dt="2026-02-08T18:32:06.405" v="687" actId="47"/>
        <pc:sldMkLst>
          <pc:docMk/>
          <pc:sldMk cId="1904780281" sldId="2141411518"/>
        </pc:sldMkLst>
      </pc:sldChg>
      <pc:sldChg chg="del">
        <pc:chgData name="Floris Dalemans" userId="6d9ad3a0-90c8-4341-bfbc-9a8900fc4d14" providerId="ADAL" clId="{77807922-B1C5-4681-BD4A-1439FE667A89}" dt="2026-02-08T18:32:06.405" v="687" actId="47"/>
        <pc:sldMkLst>
          <pc:docMk/>
          <pc:sldMk cId="3315801757" sldId="2141411520"/>
        </pc:sldMkLst>
      </pc:sldChg>
      <pc:sldChg chg="addSp delSp modSp del mod">
        <pc:chgData name="Floris Dalemans" userId="6d9ad3a0-90c8-4341-bfbc-9a8900fc4d14" providerId="ADAL" clId="{77807922-B1C5-4681-BD4A-1439FE667A89}" dt="2026-02-08T18:32:06.405" v="687" actId="47"/>
        <pc:sldMkLst>
          <pc:docMk/>
          <pc:sldMk cId="2111842573" sldId="2141411521"/>
        </pc:sldMkLst>
      </pc:sldChg>
      <pc:sldChg chg="modSp mod">
        <pc:chgData name="Floris Dalemans" userId="6d9ad3a0-90c8-4341-bfbc-9a8900fc4d14" providerId="ADAL" clId="{77807922-B1C5-4681-BD4A-1439FE667A89}" dt="2026-01-29T09:58:16.561" v="338" actId="14100"/>
        <pc:sldMkLst>
          <pc:docMk/>
          <pc:sldMk cId="1737527072" sldId="2141411526"/>
        </pc:sldMkLst>
        <pc:spChg chg="mod">
          <ac:chgData name="Floris Dalemans" userId="6d9ad3a0-90c8-4341-bfbc-9a8900fc4d14" providerId="ADAL" clId="{77807922-B1C5-4681-BD4A-1439FE667A89}" dt="2026-01-29T09:58:16.561" v="338" actId="14100"/>
          <ac:spMkLst>
            <pc:docMk/>
            <pc:sldMk cId="1737527072" sldId="2141411526"/>
            <ac:spMk id="3" creationId="{B39053BB-50B8-4B77-824F-9CE09AE5C3DA}"/>
          </ac:spMkLst>
        </pc:spChg>
      </pc:sldChg>
      <pc:sldChg chg="del mod modShow">
        <pc:chgData name="Floris Dalemans" userId="6d9ad3a0-90c8-4341-bfbc-9a8900fc4d14" providerId="ADAL" clId="{77807922-B1C5-4681-BD4A-1439FE667A89}" dt="2026-02-08T18:32:16.215" v="688" actId="47"/>
        <pc:sldMkLst>
          <pc:docMk/>
          <pc:sldMk cId="346824249" sldId="2141411529"/>
        </pc:sldMkLst>
      </pc:sldChg>
      <pc:sldChg chg="modSp mod">
        <pc:chgData name="Floris Dalemans" userId="6d9ad3a0-90c8-4341-bfbc-9a8900fc4d14" providerId="ADAL" clId="{77807922-B1C5-4681-BD4A-1439FE667A89}" dt="2026-01-29T09:58:59.127" v="341" actId="14100"/>
        <pc:sldMkLst>
          <pc:docMk/>
          <pc:sldMk cId="2818221134" sldId="2141411530"/>
        </pc:sldMkLst>
        <pc:spChg chg="mod">
          <ac:chgData name="Floris Dalemans" userId="6d9ad3a0-90c8-4341-bfbc-9a8900fc4d14" providerId="ADAL" clId="{77807922-B1C5-4681-BD4A-1439FE667A89}" dt="2026-01-29T09:58:59.127" v="341" actId="14100"/>
          <ac:spMkLst>
            <pc:docMk/>
            <pc:sldMk cId="2818221134" sldId="2141411530"/>
            <ac:spMk id="4" creationId="{6EFBAB55-268B-88CA-2670-169C4D240120}"/>
          </ac:spMkLst>
        </pc:spChg>
      </pc:sldChg>
      <pc:sldChg chg="modSp mod">
        <pc:chgData name="Floris Dalemans" userId="6d9ad3a0-90c8-4341-bfbc-9a8900fc4d14" providerId="ADAL" clId="{77807922-B1C5-4681-BD4A-1439FE667A89}" dt="2026-01-29T09:58:34.096" v="339" actId="14100"/>
        <pc:sldMkLst>
          <pc:docMk/>
          <pc:sldMk cId="2730513065" sldId="2141411536"/>
        </pc:sldMkLst>
        <pc:spChg chg="mod">
          <ac:chgData name="Floris Dalemans" userId="6d9ad3a0-90c8-4341-bfbc-9a8900fc4d14" providerId="ADAL" clId="{77807922-B1C5-4681-BD4A-1439FE667A89}" dt="2026-01-29T09:58:34.096" v="339" actId="14100"/>
          <ac:spMkLst>
            <pc:docMk/>
            <pc:sldMk cId="2730513065" sldId="2141411536"/>
            <ac:spMk id="3" creationId="{C84ECE35-CCCB-E250-F627-E28887F23BAB}"/>
          </ac:spMkLst>
        </pc:spChg>
      </pc:sldChg>
      <pc:sldChg chg="modSp mod">
        <pc:chgData name="Floris Dalemans" userId="6d9ad3a0-90c8-4341-bfbc-9a8900fc4d14" providerId="ADAL" clId="{77807922-B1C5-4681-BD4A-1439FE667A89}" dt="2026-01-29T09:58:44.328" v="340" actId="14100"/>
        <pc:sldMkLst>
          <pc:docMk/>
          <pc:sldMk cId="2680552794" sldId="2141411537"/>
        </pc:sldMkLst>
        <pc:spChg chg="mod">
          <ac:chgData name="Floris Dalemans" userId="6d9ad3a0-90c8-4341-bfbc-9a8900fc4d14" providerId="ADAL" clId="{77807922-B1C5-4681-BD4A-1439FE667A89}" dt="2026-01-29T09:58:44.328" v="340" actId="14100"/>
          <ac:spMkLst>
            <pc:docMk/>
            <pc:sldMk cId="2680552794" sldId="2141411537"/>
            <ac:spMk id="4" creationId="{FD72F605-D3D3-B057-83CB-62D7FCC349C4}"/>
          </ac:spMkLst>
        </pc:spChg>
      </pc:sldChg>
      <pc:sldChg chg="delSp del mod">
        <pc:chgData name="Floris Dalemans" userId="6d9ad3a0-90c8-4341-bfbc-9a8900fc4d14" providerId="ADAL" clId="{77807922-B1C5-4681-BD4A-1439FE667A89}" dt="2026-02-08T18:32:06.405" v="687" actId="47"/>
        <pc:sldMkLst>
          <pc:docMk/>
          <pc:sldMk cId="2657153379" sldId="2141411540"/>
        </pc:sldMkLst>
      </pc:sldChg>
      <pc:sldChg chg="delSp del mod">
        <pc:chgData name="Floris Dalemans" userId="6d9ad3a0-90c8-4341-bfbc-9a8900fc4d14" providerId="ADAL" clId="{77807922-B1C5-4681-BD4A-1439FE667A89}" dt="2026-02-08T18:32:06.405" v="687" actId="47"/>
        <pc:sldMkLst>
          <pc:docMk/>
          <pc:sldMk cId="493720406" sldId="2141411541"/>
        </pc:sldMkLst>
      </pc:sldChg>
      <pc:sldChg chg="delSp mod">
        <pc:chgData name="Floris Dalemans" userId="6d9ad3a0-90c8-4341-bfbc-9a8900fc4d14" providerId="ADAL" clId="{77807922-B1C5-4681-BD4A-1439FE667A89}" dt="2026-01-29T09:49:02.040" v="46" actId="478"/>
        <pc:sldMkLst>
          <pc:docMk/>
          <pc:sldMk cId="2294612118" sldId="2141411542"/>
        </pc:sldMkLst>
      </pc:sldChg>
      <pc:sldChg chg="delSp mod">
        <pc:chgData name="Floris Dalemans" userId="6d9ad3a0-90c8-4341-bfbc-9a8900fc4d14" providerId="ADAL" clId="{77807922-B1C5-4681-BD4A-1439FE667A89}" dt="2026-01-29T09:57:33.493" v="335" actId="478"/>
        <pc:sldMkLst>
          <pc:docMk/>
          <pc:sldMk cId="3635404145" sldId="2141411543"/>
        </pc:sldMkLst>
      </pc:sldChg>
      <pc:sldChg chg="del">
        <pc:chgData name="Floris Dalemans" userId="6d9ad3a0-90c8-4341-bfbc-9a8900fc4d14" providerId="ADAL" clId="{77807922-B1C5-4681-BD4A-1439FE667A89}" dt="2026-02-08T18:32:06.405" v="687" actId="47"/>
        <pc:sldMkLst>
          <pc:docMk/>
          <pc:sldMk cId="3028719037" sldId="2141411545"/>
        </pc:sldMkLst>
      </pc:sldChg>
      <pc:sldChg chg="delSp del mod">
        <pc:chgData name="Floris Dalemans" userId="6d9ad3a0-90c8-4341-bfbc-9a8900fc4d14" providerId="ADAL" clId="{77807922-B1C5-4681-BD4A-1439FE667A89}" dt="2026-02-08T18:32:06.405" v="687" actId="47"/>
        <pc:sldMkLst>
          <pc:docMk/>
          <pc:sldMk cId="2800728457" sldId="2141411547"/>
        </pc:sldMkLst>
      </pc:sldChg>
      <pc:sldChg chg="delSp del mod modShow">
        <pc:chgData name="Floris Dalemans" userId="6d9ad3a0-90c8-4341-bfbc-9a8900fc4d14" providerId="ADAL" clId="{77807922-B1C5-4681-BD4A-1439FE667A89}" dt="2026-02-08T18:32:22.166" v="689" actId="47"/>
        <pc:sldMkLst>
          <pc:docMk/>
          <pc:sldMk cId="2575986056" sldId="2141411550"/>
        </pc:sldMkLst>
      </pc:sldChg>
      <pc:sldChg chg="del mod modShow">
        <pc:chgData name="Floris Dalemans" userId="6d9ad3a0-90c8-4341-bfbc-9a8900fc4d14" providerId="ADAL" clId="{77807922-B1C5-4681-BD4A-1439FE667A89}" dt="2026-02-08T18:32:24.237" v="690" actId="47"/>
        <pc:sldMkLst>
          <pc:docMk/>
          <pc:sldMk cId="1837668527" sldId="2141411551"/>
        </pc:sldMkLst>
      </pc:sldChg>
      <pc:sldChg chg="addSp delSp modSp add mod ord">
        <pc:chgData name="Floris Dalemans" userId="6d9ad3a0-90c8-4341-bfbc-9a8900fc4d14" providerId="ADAL" clId="{77807922-B1C5-4681-BD4A-1439FE667A89}" dt="2026-01-30T16:00:30.047" v="683" actId="1035"/>
        <pc:sldMkLst>
          <pc:docMk/>
          <pc:sldMk cId="3135541372" sldId="2147480574"/>
        </pc:sldMkLst>
        <pc:picChg chg="add mod modCrop">
          <ac:chgData name="Floris Dalemans" userId="6d9ad3a0-90c8-4341-bfbc-9a8900fc4d14" providerId="ADAL" clId="{77807922-B1C5-4681-BD4A-1439FE667A89}" dt="2026-01-29T15:34:19.206" v="636" actId="1037"/>
          <ac:picMkLst>
            <pc:docMk/>
            <pc:sldMk cId="3135541372" sldId="2147480574"/>
            <ac:picMk id="9" creationId="{590925C4-A70C-C707-ADE6-96A6C24B90C9}"/>
          </ac:picMkLst>
        </pc:picChg>
        <pc:picChg chg="add mod ord">
          <ac:chgData name="Floris Dalemans" userId="6d9ad3a0-90c8-4341-bfbc-9a8900fc4d14" providerId="ADAL" clId="{77807922-B1C5-4681-BD4A-1439FE667A89}" dt="2026-01-29T15:35:50.869" v="674" actId="1038"/>
          <ac:picMkLst>
            <pc:docMk/>
            <pc:sldMk cId="3135541372" sldId="2147480574"/>
            <ac:picMk id="10" creationId="{AB2944E7-0E6D-974F-EA98-3F96E970BBC0}"/>
          </ac:picMkLst>
        </pc:picChg>
        <pc:picChg chg="add mod modCrop">
          <ac:chgData name="Floris Dalemans" userId="6d9ad3a0-90c8-4341-bfbc-9a8900fc4d14" providerId="ADAL" clId="{77807922-B1C5-4681-BD4A-1439FE667A89}" dt="2026-01-29T15:13:40.333" v="488" actId="1076"/>
          <ac:picMkLst>
            <pc:docMk/>
            <pc:sldMk cId="3135541372" sldId="2147480574"/>
            <ac:picMk id="11" creationId="{C5E541CB-76B8-0361-0973-9D6115A92E15}"/>
          </ac:picMkLst>
        </pc:picChg>
        <pc:picChg chg="add mod">
          <ac:chgData name="Floris Dalemans" userId="6d9ad3a0-90c8-4341-bfbc-9a8900fc4d14" providerId="ADAL" clId="{77807922-B1C5-4681-BD4A-1439FE667A89}" dt="2026-01-30T16:00:22.661" v="679" actId="1035"/>
          <ac:picMkLst>
            <pc:docMk/>
            <pc:sldMk cId="3135541372" sldId="2147480574"/>
            <ac:picMk id="12" creationId="{85C47ACB-602A-41FA-4406-7C23A66CC49B}"/>
          </ac:picMkLst>
        </pc:picChg>
        <pc:picChg chg="add mod">
          <ac:chgData name="Floris Dalemans" userId="6d9ad3a0-90c8-4341-bfbc-9a8900fc4d14" providerId="ADAL" clId="{77807922-B1C5-4681-BD4A-1439FE667A89}" dt="2026-01-29T15:34:30.349" v="637" actId="408"/>
          <ac:picMkLst>
            <pc:docMk/>
            <pc:sldMk cId="3135541372" sldId="2147480574"/>
            <ac:picMk id="15" creationId="{413344C1-2CA1-F708-E5EA-10BC763E8536}"/>
          </ac:picMkLst>
        </pc:picChg>
        <pc:picChg chg="add mod">
          <ac:chgData name="Floris Dalemans" userId="6d9ad3a0-90c8-4341-bfbc-9a8900fc4d14" providerId="ADAL" clId="{77807922-B1C5-4681-BD4A-1439FE667A89}" dt="2026-01-30T16:00:30.047" v="683" actId="1035"/>
          <ac:picMkLst>
            <pc:docMk/>
            <pc:sldMk cId="3135541372" sldId="2147480574"/>
            <ac:picMk id="18" creationId="{A3F1D354-FA1A-957C-D5DF-F5222EA73177}"/>
          </ac:picMkLst>
        </pc:picChg>
      </pc:sldChg>
      <pc:sldMasterChg chg="delSldLayout">
        <pc:chgData name="Floris Dalemans" userId="6d9ad3a0-90c8-4341-bfbc-9a8900fc4d14" providerId="ADAL" clId="{77807922-B1C5-4681-BD4A-1439FE667A89}" dt="2026-02-08T18:32:22.166" v="689" actId="47"/>
        <pc:sldMasterMkLst>
          <pc:docMk/>
          <pc:sldMasterMk cId="3357770507" sldId="2147485823"/>
        </pc:sldMasterMkLst>
        <pc:sldLayoutChg chg="del">
          <pc:chgData name="Floris Dalemans" userId="6d9ad3a0-90c8-4341-bfbc-9a8900fc4d14" providerId="ADAL" clId="{77807922-B1C5-4681-BD4A-1439FE667A89}" dt="2026-02-08T18:32:22.166" v="689" actId="47"/>
          <pc:sldLayoutMkLst>
            <pc:docMk/>
            <pc:sldMasterMk cId="3357770507" sldId="2147485823"/>
            <pc:sldLayoutMk cId="1433692221" sldId="214748584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346D32-D96C-1A45-9342-3C80D7EE1722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23CE8B-8C42-1B4A-9C1A-5AE112E9886C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 lIns="0" rIns="0"/>
        <a:lstStyle/>
        <a:p>
          <a:pPr algn="ctr"/>
          <a:r>
            <a:rPr lang="en-GB" sz="2000" b="0" dirty="0">
              <a:latin typeface="Aptos" panose="020B0004020202020204" pitchFamily="34" charset="0"/>
            </a:rPr>
            <a:t>Institutional Structures and </a:t>
          </a:r>
          <a:br>
            <a:rPr lang="en-GB" sz="2000" b="0" dirty="0">
              <a:latin typeface="Aptos" panose="020B0004020202020204" pitchFamily="34" charset="0"/>
            </a:rPr>
          </a:br>
          <a:r>
            <a:rPr lang="en-GB" sz="2000" b="0" dirty="0">
              <a:latin typeface="Aptos" panose="020B0004020202020204" pitchFamily="34" charset="0"/>
            </a:rPr>
            <a:t>Management Models</a:t>
          </a:r>
          <a:endParaRPr lang="en-US" sz="2000" dirty="0"/>
        </a:p>
      </dgm:t>
    </dgm:pt>
    <dgm:pt modelId="{38733F1D-74C4-534C-9748-2082B7B7FEBA}" type="parTrans" cxnId="{1970AB65-07F6-6A47-9887-7AB1B97116B8}">
      <dgm:prSet/>
      <dgm:spPr/>
      <dgm:t>
        <a:bodyPr/>
        <a:lstStyle/>
        <a:p>
          <a:pPr algn="ctr"/>
          <a:endParaRPr lang="en-US" sz="1000"/>
        </a:p>
      </dgm:t>
    </dgm:pt>
    <dgm:pt modelId="{8966C1DE-3959-734A-A3AF-62D56A4136C5}" type="sibTrans" cxnId="{1970AB65-07F6-6A47-9887-7AB1B97116B8}">
      <dgm:prSet/>
      <dgm:spPr/>
      <dgm:t>
        <a:bodyPr/>
        <a:lstStyle/>
        <a:p>
          <a:pPr algn="ctr"/>
          <a:endParaRPr lang="en-US" sz="1000"/>
        </a:p>
      </dgm:t>
    </dgm:pt>
    <dgm:pt modelId="{91B9356E-E329-E443-A970-04E33DD4E6F1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 lIns="0" rIns="0"/>
        <a:lstStyle/>
        <a:p>
          <a:pPr algn="ctr"/>
          <a:r>
            <a:rPr lang="en-GB" sz="2000" b="0" dirty="0">
              <a:latin typeface="Aptos" panose="020B0004020202020204" pitchFamily="34" charset="0"/>
            </a:rPr>
            <a:t>Integrated Water Resources </a:t>
          </a:r>
          <a:br>
            <a:rPr lang="en-GB" sz="2000" b="0" dirty="0">
              <a:latin typeface="Aptos" panose="020B0004020202020204" pitchFamily="34" charset="0"/>
            </a:rPr>
          </a:br>
          <a:r>
            <a:rPr lang="en-GB" sz="2000" b="0" dirty="0">
              <a:latin typeface="Aptos" panose="020B0004020202020204" pitchFamily="34" charset="0"/>
            </a:rPr>
            <a:t>Management (IWRM)</a:t>
          </a:r>
          <a:endParaRPr lang="en-US" sz="2000" dirty="0"/>
        </a:p>
      </dgm:t>
    </dgm:pt>
    <dgm:pt modelId="{D9C54BAF-4CDA-4C46-BF9C-236C3054FFB8}" type="parTrans" cxnId="{BDA95CE5-6799-014E-86BF-8F73EAF40228}">
      <dgm:prSet/>
      <dgm:spPr/>
      <dgm:t>
        <a:bodyPr/>
        <a:lstStyle/>
        <a:p>
          <a:pPr algn="ctr"/>
          <a:endParaRPr lang="en-US" sz="1000"/>
        </a:p>
      </dgm:t>
    </dgm:pt>
    <dgm:pt modelId="{BB5B93C8-46C7-A845-9148-DA1117D2A332}" type="sibTrans" cxnId="{BDA95CE5-6799-014E-86BF-8F73EAF40228}">
      <dgm:prSet/>
      <dgm:spPr/>
      <dgm:t>
        <a:bodyPr/>
        <a:lstStyle/>
        <a:p>
          <a:pPr algn="ctr"/>
          <a:endParaRPr lang="en-US" sz="1000"/>
        </a:p>
      </dgm:t>
    </dgm:pt>
    <dgm:pt modelId="{DDDCA223-2F96-C449-BE78-9E2BEFAF9082}">
      <dgm:prSet phldrT="[Text]" custT="1"/>
      <dgm:spPr/>
      <dgm:t>
        <a:bodyPr/>
        <a:lstStyle/>
        <a:p>
          <a:pPr algn="ctr"/>
          <a:r>
            <a:rPr lang="en-GB" sz="2000" b="0" dirty="0">
              <a:latin typeface="Aptos" panose="020B0004020202020204" pitchFamily="34" charset="0"/>
            </a:rPr>
            <a:t>Public–Private Partnerships (PPPs)</a:t>
          </a:r>
          <a:endParaRPr lang="en-US" sz="2000" dirty="0"/>
        </a:p>
      </dgm:t>
    </dgm:pt>
    <dgm:pt modelId="{F6AA5D41-FA6D-DD4B-A08B-ED8F1A66F464}" type="parTrans" cxnId="{00D4DB6C-C3C1-A741-AC4A-437797232866}">
      <dgm:prSet/>
      <dgm:spPr/>
      <dgm:t>
        <a:bodyPr/>
        <a:lstStyle/>
        <a:p>
          <a:pPr algn="ctr"/>
          <a:endParaRPr lang="en-US" sz="1000"/>
        </a:p>
      </dgm:t>
    </dgm:pt>
    <dgm:pt modelId="{576A2019-1866-914A-9800-C5E272175B1B}" type="sibTrans" cxnId="{00D4DB6C-C3C1-A741-AC4A-437797232866}">
      <dgm:prSet/>
      <dgm:spPr/>
      <dgm:t>
        <a:bodyPr/>
        <a:lstStyle/>
        <a:p>
          <a:pPr algn="ctr"/>
          <a:endParaRPr lang="en-US" sz="1000"/>
        </a:p>
      </dgm:t>
    </dgm:pt>
    <dgm:pt modelId="{53707CAE-6160-194D-AA36-B0AE2E0C4BD2}" type="pres">
      <dgm:prSet presAssocID="{F4346D32-D96C-1A45-9342-3C80D7EE1722}" presName="linear" presStyleCnt="0">
        <dgm:presLayoutVars>
          <dgm:animLvl val="lvl"/>
          <dgm:resizeHandles val="exact"/>
        </dgm:presLayoutVars>
      </dgm:prSet>
      <dgm:spPr/>
    </dgm:pt>
    <dgm:pt modelId="{1203C3A1-41B5-A943-B46D-2F7512D09782}" type="pres">
      <dgm:prSet presAssocID="{8823CE8B-8C42-1B4A-9C1A-5AE112E9886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49BB5F3-4B64-F14E-B115-8164BB7F8F6E}" type="pres">
      <dgm:prSet presAssocID="{8966C1DE-3959-734A-A3AF-62D56A4136C5}" presName="spacer" presStyleCnt="0"/>
      <dgm:spPr/>
    </dgm:pt>
    <dgm:pt modelId="{608A123D-1DD1-CB49-8B27-09AC82DC26B6}" type="pres">
      <dgm:prSet presAssocID="{91B9356E-E329-E443-A970-04E33DD4E6F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04292DF-5FB3-B24B-8160-AF9914EA52DF}" type="pres">
      <dgm:prSet presAssocID="{BB5B93C8-46C7-A845-9148-DA1117D2A332}" presName="spacer" presStyleCnt="0"/>
      <dgm:spPr/>
    </dgm:pt>
    <dgm:pt modelId="{F337B91B-01B0-FF46-833D-AE1B6ECDD350}" type="pres">
      <dgm:prSet presAssocID="{DDDCA223-2F96-C449-BE78-9E2BEFAF908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9E8E01E-AA97-F540-BE1B-E3131AF0F9CA}" type="presOf" srcId="{91B9356E-E329-E443-A970-04E33DD4E6F1}" destId="{608A123D-1DD1-CB49-8B27-09AC82DC26B6}" srcOrd="0" destOrd="0" presId="urn:microsoft.com/office/officeart/2005/8/layout/vList2"/>
    <dgm:cxn modelId="{1970AB65-07F6-6A47-9887-7AB1B97116B8}" srcId="{F4346D32-D96C-1A45-9342-3C80D7EE1722}" destId="{8823CE8B-8C42-1B4A-9C1A-5AE112E9886C}" srcOrd="0" destOrd="0" parTransId="{38733F1D-74C4-534C-9748-2082B7B7FEBA}" sibTransId="{8966C1DE-3959-734A-A3AF-62D56A4136C5}"/>
    <dgm:cxn modelId="{753ABE67-BAD7-FC4B-A6E1-2AF5EAC657DB}" type="presOf" srcId="{8823CE8B-8C42-1B4A-9C1A-5AE112E9886C}" destId="{1203C3A1-41B5-A943-B46D-2F7512D09782}" srcOrd="0" destOrd="0" presId="urn:microsoft.com/office/officeart/2005/8/layout/vList2"/>
    <dgm:cxn modelId="{0189CB4B-8E7D-B749-83CF-E089C3DB7076}" type="presOf" srcId="{F4346D32-D96C-1A45-9342-3C80D7EE1722}" destId="{53707CAE-6160-194D-AA36-B0AE2E0C4BD2}" srcOrd="0" destOrd="0" presId="urn:microsoft.com/office/officeart/2005/8/layout/vList2"/>
    <dgm:cxn modelId="{00D4DB6C-C3C1-A741-AC4A-437797232866}" srcId="{F4346D32-D96C-1A45-9342-3C80D7EE1722}" destId="{DDDCA223-2F96-C449-BE78-9E2BEFAF9082}" srcOrd="2" destOrd="0" parTransId="{F6AA5D41-FA6D-DD4B-A08B-ED8F1A66F464}" sibTransId="{576A2019-1866-914A-9800-C5E272175B1B}"/>
    <dgm:cxn modelId="{4F381AAD-2462-A445-9C4C-B64CCD5D4D0F}" type="presOf" srcId="{DDDCA223-2F96-C449-BE78-9E2BEFAF9082}" destId="{F337B91B-01B0-FF46-833D-AE1B6ECDD350}" srcOrd="0" destOrd="0" presId="urn:microsoft.com/office/officeart/2005/8/layout/vList2"/>
    <dgm:cxn modelId="{BDA95CE5-6799-014E-86BF-8F73EAF40228}" srcId="{F4346D32-D96C-1A45-9342-3C80D7EE1722}" destId="{91B9356E-E329-E443-A970-04E33DD4E6F1}" srcOrd="1" destOrd="0" parTransId="{D9C54BAF-4CDA-4C46-BF9C-236C3054FFB8}" sibTransId="{BB5B93C8-46C7-A845-9148-DA1117D2A332}"/>
    <dgm:cxn modelId="{F59EA1CC-7C08-AD49-BEC6-441F8166EB4C}" type="presParOf" srcId="{53707CAE-6160-194D-AA36-B0AE2E0C4BD2}" destId="{1203C3A1-41B5-A943-B46D-2F7512D09782}" srcOrd="0" destOrd="0" presId="urn:microsoft.com/office/officeart/2005/8/layout/vList2"/>
    <dgm:cxn modelId="{BAF075EC-8421-EA48-8315-AD4C8381FC22}" type="presParOf" srcId="{53707CAE-6160-194D-AA36-B0AE2E0C4BD2}" destId="{849BB5F3-4B64-F14E-B115-8164BB7F8F6E}" srcOrd="1" destOrd="0" presId="urn:microsoft.com/office/officeart/2005/8/layout/vList2"/>
    <dgm:cxn modelId="{9892E266-A774-0249-AF51-0E6083E95E1B}" type="presParOf" srcId="{53707CAE-6160-194D-AA36-B0AE2E0C4BD2}" destId="{608A123D-1DD1-CB49-8B27-09AC82DC26B6}" srcOrd="2" destOrd="0" presId="urn:microsoft.com/office/officeart/2005/8/layout/vList2"/>
    <dgm:cxn modelId="{239453D7-9529-144F-BA09-D68F6FB92425}" type="presParOf" srcId="{53707CAE-6160-194D-AA36-B0AE2E0C4BD2}" destId="{C04292DF-5FB3-B24B-8160-AF9914EA52DF}" srcOrd="3" destOrd="0" presId="urn:microsoft.com/office/officeart/2005/8/layout/vList2"/>
    <dgm:cxn modelId="{54EF1A22-340B-D547-9DD7-AD39EEA6FBA5}" type="presParOf" srcId="{53707CAE-6160-194D-AA36-B0AE2E0C4BD2}" destId="{F337B91B-01B0-FF46-833D-AE1B6ECDD35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6E3BC3-90DD-4C3D-86A3-0CCE5994DB31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32A723-EEBD-446A-A400-E35D87DC2AD5}">
      <dgm:prSet phldrT="[Text]" phldr="0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0" dirty="0">
              <a:latin typeface="Aptos" panose="020B0004020202020204" pitchFamily="34" charset="0"/>
            </a:rPr>
            <a:t>IWRM</a:t>
          </a:r>
        </a:p>
      </dgm:t>
    </dgm:pt>
    <dgm:pt modelId="{7804850E-3654-4AC2-A8DF-178D44D1D86F}" type="parTrans" cxnId="{EE6E3FAB-BE97-4082-ACFA-AFF96B439B03}">
      <dgm:prSet/>
      <dgm:spPr/>
      <dgm:t>
        <a:bodyPr/>
        <a:lstStyle/>
        <a:p>
          <a:endParaRPr lang="en-US"/>
        </a:p>
      </dgm:t>
    </dgm:pt>
    <dgm:pt modelId="{D24A2D25-C5F1-4B11-9B20-F2DA700C11CD}" type="sibTrans" cxnId="{EE6E3FAB-BE97-4082-ACFA-AFF96B439B03}">
      <dgm:prSet/>
      <dgm:spPr/>
      <dgm:t>
        <a:bodyPr/>
        <a:lstStyle/>
        <a:p>
          <a:endParaRPr lang="en-US"/>
        </a:p>
      </dgm:t>
    </dgm:pt>
    <dgm:pt modelId="{036B1D88-C625-4D47-B598-DEC9A67C3170}">
      <dgm:prSet phldrT="[Text]" phldr="0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 lIns="0" tIns="0" rIns="0" bIns="0"/>
        <a:lstStyle/>
        <a:p>
          <a:r>
            <a:rPr lang="en-US" sz="1000" b="0" dirty="0">
              <a:latin typeface="Aptos" panose="020B0004020202020204" pitchFamily="34" charset="0"/>
            </a:rPr>
            <a:t>Demand Management and Efficiency Improvement</a:t>
          </a:r>
        </a:p>
      </dgm:t>
    </dgm:pt>
    <dgm:pt modelId="{950B0140-A567-4FCA-9555-55AA99512688}" type="parTrans" cxnId="{C1FABFC9-D5B0-4043-B2E6-76DDC4639100}">
      <dgm:prSet/>
      <dgm:spPr/>
      <dgm:t>
        <a:bodyPr/>
        <a:lstStyle/>
        <a:p>
          <a:endParaRPr lang="en-US"/>
        </a:p>
      </dgm:t>
    </dgm:pt>
    <dgm:pt modelId="{588BB181-495D-4A3A-B555-4C415B62DA9E}" type="sibTrans" cxnId="{C1FABFC9-D5B0-4043-B2E6-76DDC4639100}">
      <dgm:prSet/>
      <dgm:spPr/>
      <dgm:t>
        <a:bodyPr/>
        <a:lstStyle/>
        <a:p>
          <a:endParaRPr lang="en-US"/>
        </a:p>
      </dgm:t>
    </dgm:pt>
    <dgm:pt modelId="{F4C94AF1-1FF4-4034-951B-721A69473094}">
      <dgm:prSet phldrT="[Text]" phldr="0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100" b="0" dirty="0">
              <a:latin typeface="Aptos" panose="020B0004020202020204" pitchFamily="34" charset="0"/>
            </a:rPr>
            <a:t>Capital Investment Plans</a:t>
          </a:r>
        </a:p>
      </dgm:t>
    </dgm:pt>
    <dgm:pt modelId="{8BA214A7-BF1F-47FD-B9D6-F7E8E64EF631}" type="parTrans" cxnId="{FEC2D1FE-AA6D-4ABB-971F-5EE9C111E9EE}">
      <dgm:prSet/>
      <dgm:spPr/>
      <dgm:t>
        <a:bodyPr/>
        <a:lstStyle/>
        <a:p>
          <a:endParaRPr lang="en-US"/>
        </a:p>
      </dgm:t>
    </dgm:pt>
    <dgm:pt modelId="{CA92565F-4031-4CCC-8BAD-21492C8BF294}" type="sibTrans" cxnId="{FEC2D1FE-AA6D-4ABB-971F-5EE9C111E9EE}">
      <dgm:prSet/>
      <dgm:spPr/>
      <dgm:t>
        <a:bodyPr/>
        <a:lstStyle/>
        <a:p>
          <a:endParaRPr lang="en-US"/>
        </a:p>
      </dgm:t>
    </dgm:pt>
    <dgm:pt modelId="{726DD703-3547-40E7-90CE-CA41C8575B96}">
      <dgm:prSet phldrT="[Text]" phldr="0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 lIns="0" tIns="0" rIns="0" bIns="0"/>
        <a:lstStyle/>
        <a:p>
          <a:r>
            <a:rPr lang="en-US" sz="1000" b="0" dirty="0">
              <a:latin typeface="Aptos" panose="020B0004020202020204" pitchFamily="34" charset="0"/>
            </a:rPr>
            <a:t>Supply Investments </a:t>
          </a:r>
          <a:r>
            <a:rPr lang="en-US" sz="1000" b="1" dirty="0">
              <a:latin typeface="Aptos" panose="020B0004020202020204" pitchFamily="34" charset="0"/>
            </a:rPr>
            <a:t>(incl. Desalination)</a:t>
          </a:r>
        </a:p>
      </dgm:t>
    </dgm:pt>
    <dgm:pt modelId="{F8B5ECBF-373F-4461-B0B7-33CE425E1949}" type="parTrans" cxnId="{C223A963-9E31-4CAD-A98F-774152DE4093}">
      <dgm:prSet/>
      <dgm:spPr/>
      <dgm:t>
        <a:bodyPr/>
        <a:lstStyle/>
        <a:p>
          <a:endParaRPr lang="en-US"/>
        </a:p>
      </dgm:t>
    </dgm:pt>
    <dgm:pt modelId="{F392A92F-2E81-4371-B992-6FFBA2C534D4}" type="sibTrans" cxnId="{C223A963-9E31-4CAD-A98F-774152DE4093}">
      <dgm:prSet/>
      <dgm:spPr/>
      <dgm:t>
        <a:bodyPr/>
        <a:lstStyle/>
        <a:p>
          <a:endParaRPr lang="en-US"/>
        </a:p>
      </dgm:t>
    </dgm:pt>
    <dgm:pt modelId="{BFF7FD29-9E06-41B2-8D71-12F43D119CCB}">
      <dgm:prSet phldrT="[Text]" phldr="0" custT="1"/>
      <dgm:spPr/>
      <dgm:t>
        <a:bodyPr lIns="0" tIns="0" rIns="0" bIns="0"/>
        <a:lstStyle/>
        <a:p>
          <a:r>
            <a:rPr lang="en-US" sz="1000" b="0" dirty="0">
              <a:latin typeface="Aptos" panose="020B0004020202020204" pitchFamily="34" charset="0"/>
            </a:rPr>
            <a:t>Improved Governance and Operator Performance</a:t>
          </a:r>
        </a:p>
      </dgm:t>
    </dgm:pt>
    <dgm:pt modelId="{68944D93-71E5-4100-A7B9-03A5E5345C36}" type="parTrans" cxnId="{1308860B-57A3-482A-9DBB-E8CF016EAEE4}">
      <dgm:prSet/>
      <dgm:spPr/>
      <dgm:t>
        <a:bodyPr/>
        <a:lstStyle/>
        <a:p>
          <a:endParaRPr lang="en-US"/>
        </a:p>
      </dgm:t>
    </dgm:pt>
    <dgm:pt modelId="{D70C2E08-F546-4C16-83FF-1C343AF91372}" type="sibTrans" cxnId="{1308860B-57A3-482A-9DBB-E8CF016EAEE4}">
      <dgm:prSet/>
      <dgm:spPr/>
      <dgm:t>
        <a:bodyPr/>
        <a:lstStyle/>
        <a:p>
          <a:endParaRPr lang="en-US"/>
        </a:p>
      </dgm:t>
    </dgm:pt>
    <dgm:pt modelId="{E01D7144-A59F-4942-9F05-958C016A7655}" type="pres">
      <dgm:prSet presAssocID="{E26E3BC3-90DD-4C3D-86A3-0CCE5994DB3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B47D26E-10B1-43F0-B0B8-214D4D677E13}" type="pres">
      <dgm:prSet presAssocID="{F032A723-EEBD-446A-A400-E35D87DC2AD5}" presName="centerShape" presStyleLbl="node0" presStyleIdx="0" presStyleCnt="1"/>
      <dgm:spPr/>
    </dgm:pt>
    <dgm:pt modelId="{B08F8DBD-70DE-4FB0-BA41-63DF40125553}" type="pres">
      <dgm:prSet presAssocID="{036B1D88-C625-4D47-B598-DEC9A67C3170}" presName="node" presStyleLbl="node1" presStyleIdx="0" presStyleCnt="4">
        <dgm:presLayoutVars>
          <dgm:bulletEnabled val="1"/>
        </dgm:presLayoutVars>
      </dgm:prSet>
      <dgm:spPr/>
    </dgm:pt>
    <dgm:pt modelId="{2C2B5D88-B4B1-4B64-863E-A5917F89F9F9}" type="pres">
      <dgm:prSet presAssocID="{036B1D88-C625-4D47-B598-DEC9A67C3170}" presName="dummy" presStyleCnt="0"/>
      <dgm:spPr/>
    </dgm:pt>
    <dgm:pt modelId="{98A42D4C-D5E6-4530-9E99-070B9CF7BB24}" type="pres">
      <dgm:prSet presAssocID="{588BB181-495D-4A3A-B555-4C415B62DA9E}" presName="sibTrans" presStyleLbl="sibTrans2D1" presStyleIdx="0" presStyleCnt="4"/>
      <dgm:spPr/>
    </dgm:pt>
    <dgm:pt modelId="{9FB7CE60-80F9-46B0-B2DA-4A9AACED020E}" type="pres">
      <dgm:prSet presAssocID="{F4C94AF1-1FF4-4034-951B-721A69473094}" presName="node" presStyleLbl="node1" presStyleIdx="1" presStyleCnt="4">
        <dgm:presLayoutVars>
          <dgm:bulletEnabled val="1"/>
        </dgm:presLayoutVars>
      </dgm:prSet>
      <dgm:spPr/>
    </dgm:pt>
    <dgm:pt modelId="{158B725D-606D-4028-A4B0-55C9007AC9D5}" type="pres">
      <dgm:prSet presAssocID="{F4C94AF1-1FF4-4034-951B-721A69473094}" presName="dummy" presStyleCnt="0"/>
      <dgm:spPr/>
    </dgm:pt>
    <dgm:pt modelId="{AB227736-D110-4882-B70A-F31E1967B41A}" type="pres">
      <dgm:prSet presAssocID="{CA92565F-4031-4CCC-8BAD-21492C8BF294}" presName="sibTrans" presStyleLbl="sibTrans2D1" presStyleIdx="1" presStyleCnt="4"/>
      <dgm:spPr/>
    </dgm:pt>
    <dgm:pt modelId="{1C883F1A-EC97-4C8D-8F0D-7AB1DBC1CBC5}" type="pres">
      <dgm:prSet presAssocID="{726DD703-3547-40E7-90CE-CA41C8575B96}" presName="node" presStyleLbl="node1" presStyleIdx="2" presStyleCnt="4">
        <dgm:presLayoutVars>
          <dgm:bulletEnabled val="1"/>
        </dgm:presLayoutVars>
      </dgm:prSet>
      <dgm:spPr/>
    </dgm:pt>
    <dgm:pt modelId="{27853953-372B-4665-93F9-8C98EB80F9F4}" type="pres">
      <dgm:prSet presAssocID="{726DD703-3547-40E7-90CE-CA41C8575B96}" presName="dummy" presStyleCnt="0"/>
      <dgm:spPr/>
    </dgm:pt>
    <dgm:pt modelId="{306776BF-324E-4EE9-9DD9-575537A37967}" type="pres">
      <dgm:prSet presAssocID="{F392A92F-2E81-4371-B992-6FFBA2C534D4}" presName="sibTrans" presStyleLbl="sibTrans2D1" presStyleIdx="2" presStyleCnt="4"/>
      <dgm:spPr/>
    </dgm:pt>
    <dgm:pt modelId="{2B58D997-A14E-4FE2-85B7-073B219E3935}" type="pres">
      <dgm:prSet presAssocID="{BFF7FD29-9E06-41B2-8D71-12F43D119CCB}" presName="node" presStyleLbl="node1" presStyleIdx="3" presStyleCnt="4">
        <dgm:presLayoutVars>
          <dgm:bulletEnabled val="1"/>
        </dgm:presLayoutVars>
      </dgm:prSet>
      <dgm:spPr/>
    </dgm:pt>
    <dgm:pt modelId="{19FF7C8C-68E0-4922-84A0-366BC722C985}" type="pres">
      <dgm:prSet presAssocID="{BFF7FD29-9E06-41B2-8D71-12F43D119CCB}" presName="dummy" presStyleCnt="0"/>
      <dgm:spPr/>
    </dgm:pt>
    <dgm:pt modelId="{ECF43C7C-3228-4B58-811D-17D1607BC587}" type="pres">
      <dgm:prSet presAssocID="{D70C2E08-F546-4C16-83FF-1C343AF91372}" presName="sibTrans" presStyleLbl="sibTrans2D1" presStyleIdx="3" presStyleCnt="4"/>
      <dgm:spPr/>
    </dgm:pt>
  </dgm:ptLst>
  <dgm:cxnLst>
    <dgm:cxn modelId="{E6A8BA06-07A1-4908-A65E-DC46C798C67E}" type="presOf" srcId="{F392A92F-2E81-4371-B992-6FFBA2C534D4}" destId="{306776BF-324E-4EE9-9DD9-575537A37967}" srcOrd="0" destOrd="0" presId="urn:microsoft.com/office/officeart/2005/8/layout/radial6"/>
    <dgm:cxn modelId="{1308860B-57A3-482A-9DBB-E8CF016EAEE4}" srcId="{F032A723-EEBD-446A-A400-E35D87DC2AD5}" destId="{BFF7FD29-9E06-41B2-8D71-12F43D119CCB}" srcOrd="3" destOrd="0" parTransId="{68944D93-71E5-4100-A7B9-03A5E5345C36}" sibTransId="{D70C2E08-F546-4C16-83FF-1C343AF91372}"/>
    <dgm:cxn modelId="{DE61370E-2108-4D10-96AF-D895481697DD}" type="presOf" srcId="{F4C94AF1-1FF4-4034-951B-721A69473094}" destId="{9FB7CE60-80F9-46B0-B2DA-4A9AACED020E}" srcOrd="0" destOrd="0" presId="urn:microsoft.com/office/officeart/2005/8/layout/radial6"/>
    <dgm:cxn modelId="{23A45B20-257C-4073-BD4E-E49881FB8BCA}" type="presOf" srcId="{588BB181-495D-4A3A-B555-4C415B62DA9E}" destId="{98A42D4C-D5E6-4530-9E99-070B9CF7BB24}" srcOrd="0" destOrd="0" presId="urn:microsoft.com/office/officeart/2005/8/layout/radial6"/>
    <dgm:cxn modelId="{1E63263B-7AC3-498B-940D-DC98A9967A62}" type="presOf" srcId="{CA92565F-4031-4CCC-8BAD-21492C8BF294}" destId="{AB227736-D110-4882-B70A-F31E1967B41A}" srcOrd="0" destOrd="0" presId="urn:microsoft.com/office/officeart/2005/8/layout/radial6"/>
    <dgm:cxn modelId="{A3D6163D-7D96-4479-9054-3FDC22B15128}" type="presOf" srcId="{726DD703-3547-40E7-90CE-CA41C8575B96}" destId="{1C883F1A-EC97-4C8D-8F0D-7AB1DBC1CBC5}" srcOrd="0" destOrd="0" presId="urn:microsoft.com/office/officeart/2005/8/layout/radial6"/>
    <dgm:cxn modelId="{C223A963-9E31-4CAD-A98F-774152DE4093}" srcId="{F032A723-EEBD-446A-A400-E35D87DC2AD5}" destId="{726DD703-3547-40E7-90CE-CA41C8575B96}" srcOrd="2" destOrd="0" parTransId="{F8B5ECBF-373F-4461-B0B7-33CE425E1949}" sibTransId="{F392A92F-2E81-4371-B992-6FFBA2C534D4}"/>
    <dgm:cxn modelId="{7E322144-4D95-46DA-A405-21B10626CC24}" type="presOf" srcId="{BFF7FD29-9E06-41B2-8D71-12F43D119CCB}" destId="{2B58D997-A14E-4FE2-85B7-073B219E3935}" srcOrd="0" destOrd="0" presId="urn:microsoft.com/office/officeart/2005/8/layout/radial6"/>
    <dgm:cxn modelId="{96136950-3607-444A-BB25-BA5F8B9A7E86}" type="presOf" srcId="{E26E3BC3-90DD-4C3D-86A3-0CCE5994DB31}" destId="{E01D7144-A59F-4942-9F05-958C016A7655}" srcOrd="0" destOrd="0" presId="urn:microsoft.com/office/officeart/2005/8/layout/radial6"/>
    <dgm:cxn modelId="{21ADAF54-50D9-4875-87E5-15BA40E6FD17}" type="presOf" srcId="{036B1D88-C625-4D47-B598-DEC9A67C3170}" destId="{B08F8DBD-70DE-4FB0-BA41-63DF40125553}" srcOrd="0" destOrd="0" presId="urn:microsoft.com/office/officeart/2005/8/layout/radial6"/>
    <dgm:cxn modelId="{EE6E3FAB-BE97-4082-ACFA-AFF96B439B03}" srcId="{E26E3BC3-90DD-4C3D-86A3-0CCE5994DB31}" destId="{F032A723-EEBD-446A-A400-E35D87DC2AD5}" srcOrd="0" destOrd="0" parTransId="{7804850E-3654-4AC2-A8DF-178D44D1D86F}" sibTransId="{D24A2D25-C5F1-4B11-9B20-F2DA700C11CD}"/>
    <dgm:cxn modelId="{C1FABFC9-D5B0-4043-B2E6-76DDC4639100}" srcId="{F032A723-EEBD-446A-A400-E35D87DC2AD5}" destId="{036B1D88-C625-4D47-B598-DEC9A67C3170}" srcOrd="0" destOrd="0" parTransId="{950B0140-A567-4FCA-9555-55AA99512688}" sibTransId="{588BB181-495D-4A3A-B555-4C415B62DA9E}"/>
    <dgm:cxn modelId="{D413CBCB-BAAC-429A-B4EC-5F1FD64330D3}" type="presOf" srcId="{F032A723-EEBD-446A-A400-E35D87DC2AD5}" destId="{CB47D26E-10B1-43F0-B0B8-214D4D677E13}" srcOrd="0" destOrd="0" presId="urn:microsoft.com/office/officeart/2005/8/layout/radial6"/>
    <dgm:cxn modelId="{1ABD5FD2-6C8F-4983-A113-B85CC3D2F7BB}" type="presOf" srcId="{D70C2E08-F546-4C16-83FF-1C343AF91372}" destId="{ECF43C7C-3228-4B58-811D-17D1607BC587}" srcOrd="0" destOrd="0" presId="urn:microsoft.com/office/officeart/2005/8/layout/radial6"/>
    <dgm:cxn modelId="{FEC2D1FE-AA6D-4ABB-971F-5EE9C111E9EE}" srcId="{F032A723-EEBD-446A-A400-E35D87DC2AD5}" destId="{F4C94AF1-1FF4-4034-951B-721A69473094}" srcOrd="1" destOrd="0" parTransId="{8BA214A7-BF1F-47FD-B9D6-F7E8E64EF631}" sibTransId="{CA92565F-4031-4CCC-8BAD-21492C8BF294}"/>
    <dgm:cxn modelId="{F8A1B7FE-4136-4F57-9DEF-75D7576F30A3}" type="presParOf" srcId="{E01D7144-A59F-4942-9F05-958C016A7655}" destId="{CB47D26E-10B1-43F0-B0B8-214D4D677E13}" srcOrd="0" destOrd="0" presId="urn:microsoft.com/office/officeart/2005/8/layout/radial6"/>
    <dgm:cxn modelId="{52B27C8D-101D-487E-BDCB-19513867F56E}" type="presParOf" srcId="{E01D7144-A59F-4942-9F05-958C016A7655}" destId="{B08F8DBD-70DE-4FB0-BA41-63DF40125553}" srcOrd="1" destOrd="0" presId="urn:microsoft.com/office/officeart/2005/8/layout/radial6"/>
    <dgm:cxn modelId="{CE4626C5-E75C-4F6F-AFFD-DD96F48CBC2C}" type="presParOf" srcId="{E01D7144-A59F-4942-9F05-958C016A7655}" destId="{2C2B5D88-B4B1-4B64-863E-A5917F89F9F9}" srcOrd="2" destOrd="0" presId="urn:microsoft.com/office/officeart/2005/8/layout/radial6"/>
    <dgm:cxn modelId="{26FA3C80-92A2-42DD-ACA3-279B0E7FEB0C}" type="presParOf" srcId="{E01D7144-A59F-4942-9F05-958C016A7655}" destId="{98A42D4C-D5E6-4530-9E99-070B9CF7BB24}" srcOrd="3" destOrd="0" presId="urn:microsoft.com/office/officeart/2005/8/layout/radial6"/>
    <dgm:cxn modelId="{625FDD2E-5F7F-4529-88C1-AF33A1CD203C}" type="presParOf" srcId="{E01D7144-A59F-4942-9F05-958C016A7655}" destId="{9FB7CE60-80F9-46B0-B2DA-4A9AACED020E}" srcOrd="4" destOrd="0" presId="urn:microsoft.com/office/officeart/2005/8/layout/radial6"/>
    <dgm:cxn modelId="{9AFAFFF4-CB49-48F8-B56B-D3CC9FA47EF4}" type="presParOf" srcId="{E01D7144-A59F-4942-9F05-958C016A7655}" destId="{158B725D-606D-4028-A4B0-55C9007AC9D5}" srcOrd="5" destOrd="0" presId="urn:microsoft.com/office/officeart/2005/8/layout/radial6"/>
    <dgm:cxn modelId="{778CC180-40D7-4C8E-A617-D839DAC60515}" type="presParOf" srcId="{E01D7144-A59F-4942-9F05-958C016A7655}" destId="{AB227736-D110-4882-B70A-F31E1967B41A}" srcOrd="6" destOrd="0" presId="urn:microsoft.com/office/officeart/2005/8/layout/radial6"/>
    <dgm:cxn modelId="{6E91A7AB-8D0A-4893-AD0F-A0E1AB8F8F0F}" type="presParOf" srcId="{E01D7144-A59F-4942-9F05-958C016A7655}" destId="{1C883F1A-EC97-4C8D-8F0D-7AB1DBC1CBC5}" srcOrd="7" destOrd="0" presId="urn:microsoft.com/office/officeart/2005/8/layout/radial6"/>
    <dgm:cxn modelId="{958A9DF8-1F55-48CA-8289-3588F9B9FD10}" type="presParOf" srcId="{E01D7144-A59F-4942-9F05-958C016A7655}" destId="{27853953-372B-4665-93F9-8C98EB80F9F4}" srcOrd="8" destOrd="0" presId="urn:microsoft.com/office/officeart/2005/8/layout/radial6"/>
    <dgm:cxn modelId="{88E86EC8-5F4E-4A0F-9C3E-5B0779149888}" type="presParOf" srcId="{E01D7144-A59F-4942-9F05-958C016A7655}" destId="{306776BF-324E-4EE9-9DD9-575537A37967}" srcOrd="9" destOrd="0" presId="urn:microsoft.com/office/officeart/2005/8/layout/radial6"/>
    <dgm:cxn modelId="{3CCD613D-4C39-42E8-8D25-E5B100ECD40D}" type="presParOf" srcId="{E01D7144-A59F-4942-9F05-958C016A7655}" destId="{2B58D997-A14E-4FE2-85B7-073B219E3935}" srcOrd="10" destOrd="0" presId="urn:microsoft.com/office/officeart/2005/8/layout/radial6"/>
    <dgm:cxn modelId="{B9B98969-64F2-4C23-B61E-4E817AFDEA6A}" type="presParOf" srcId="{E01D7144-A59F-4942-9F05-958C016A7655}" destId="{19FF7C8C-68E0-4922-84A0-366BC722C985}" srcOrd="11" destOrd="0" presId="urn:microsoft.com/office/officeart/2005/8/layout/radial6"/>
    <dgm:cxn modelId="{86D2F7CE-B5FD-4308-820B-DE47116A7F7C}" type="presParOf" srcId="{E01D7144-A59F-4942-9F05-958C016A7655}" destId="{ECF43C7C-3228-4B58-811D-17D1607BC58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8282D2-385B-40E6-A7F7-2F04711AB116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2AB209-6E83-41BF-8915-EAB8EEF477B5}">
      <dgm:prSet phldrT="[Text]" phldr="0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 lIns="182880" rIns="0"/>
        <a:lstStyle/>
        <a:p>
          <a:pPr algn="l"/>
          <a:r>
            <a:rPr lang="en-US" sz="1400" b="0" dirty="0">
              <a:solidFill>
                <a:schemeClr val="bg1"/>
              </a:solidFill>
              <a:latin typeface="Aptos" panose="020B0004020202020204" pitchFamily="34" charset="0"/>
            </a:rPr>
            <a:t>Improve Allocation</a:t>
          </a:r>
        </a:p>
      </dgm:t>
    </dgm:pt>
    <dgm:pt modelId="{24B7F9B3-AE02-4B99-919D-CE48F7B691B0}" type="parTrans" cxnId="{386C0D5A-3219-4AAD-A247-B6D0EB02EE04}">
      <dgm:prSet/>
      <dgm:spPr/>
      <dgm:t>
        <a:bodyPr/>
        <a:lstStyle/>
        <a:p>
          <a:endParaRPr lang="en-US"/>
        </a:p>
      </dgm:t>
    </dgm:pt>
    <dgm:pt modelId="{DA8133E7-3A82-43DB-9F60-3B4E55F28410}" type="sibTrans" cxnId="{386C0D5A-3219-4AAD-A247-B6D0EB02EE04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rgbClr val="267C80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67C80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67C80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n-US"/>
        </a:p>
      </dgm:t>
    </dgm:pt>
    <dgm:pt modelId="{97955C75-5A54-496E-BE26-4C6D7F7A028D}">
      <dgm:prSet phldrT="[Text]" phldr="0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 lIns="182880" rIns="0"/>
        <a:lstStyle/>
        <a:p>
          <a:pPr algn="l"/>
          <a:r>
            <a:rPr lang="en-US" sz="1400" b="0" dirty="0">
              <a:solidFill>
                <a:schemeClr val="bg1"/>
              </a:solidFill>
              <a:latin typeface="Aptos" panose="020B0004020202020204" pitchFamily="34" charset="0"/>
            </a:rPr>
            <a:t>Reduce Losses and </a:t>
          </a:r>
          <a:br>
            <a:rPr lang="en-US" sz="1400" b="0" dirty="0">
              <a:solidFill>
                <a:schemeClr val="bg1"/>
              </a:solidFill>
              <a:latin typeface="Aptos" panose="020B0004020202020204" pitchFamily="34" charset="0"/>
            </a:rPr>
          </a:br>
          <a:r>
            <a:rPr lang="en-US" sz="1400" b="0" dirty="0">
              <a:solidFill>
                <a:schemeClr val="bg1"/>
              </a:solidFill>
              <a:latin typeface="Aptos" panose="020B0004020202020204" pitchFamily="34" charset="0"/>
            </a:rPr>
            <a:t>Manage Demand</a:t>
          </a:r>
        </a:p>
      </dgm:t>
    </dgm:pt>
    <dgm:pt modelId="{2CC7BE90-D882-4B9C-A9A5-E98A9BE47748}" type="parTrans" cxnId="{EB943C52-D757-4DFB-905F-FEF10C48D496}">
      <dgm:prSet/>
      <dgm:spPr/>
      <dgm:t>
        <a:bodyPr/>
        <a:lstStyle/>
        <a:p>
          <a:endParaRPr lang="en-US"/>
        </a:p>
      </dgm:t>
    </dgm:pt>
    <dgm:pt modelId="{165AC582-C41F-4E7F-9AC1-DE832411C65F}" type="sibTrans" cxnId="{EB943C52-D757-4DFB-905F-FEF10C48D496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rgbClr val="267C80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67C80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67C80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8100" tIns="38100" rIns="38100" bIns="38100" numCol="1" spcCol="1270" anchor="ctr" anchorCtr="0"/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/>
        </a:p>
      </dgm:t>
    </dgm:pt>
    <dgm:pt modelId="{4E140E7A-A0DD-4EDA-92BF-BB6B6E18FDE7}">
      <dgm:prSet phldrT="[Text]" phldr="0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 lIns="182880" rIns="0"/>
        <a:lstStyle/>
        <a:p>
          <a:pPr algn="l"/>
          <a:r>
            <a:rPr lang="en-US" sz="1400" b="0" dirty="0">
              <a:solidFill>
                <a:schemeClr val="bg1"/>
              </a:solidFill>
              <a:latin typeface="Aptos" panose="020B0004020202020204" pitchFamily="34" charset="0"/>
            </a:rPr>
            <a:t>Maximize</a:t>
          </a:r>
          <a:r>
            <a:rPr lang="en-US" sz="1400" b="1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400" b="0" dirty="0">
              <a:solidFill>
                <a:schemeClr val="bg1"/>
              </a:solidFill>
              <a:latin typeface="Aptos" panose="020B0004020202020204" pitchFamily="34" charset="0"/>
            </a:rPr>
            <a:t>Reuse</a:t>
          </a:r>
        </a:p>
      </dgm:t>
    </dgm:pt>
    <dgm:pt modelId="{3FB509D6-30AE-4AF0-A626-43C40A42C342}" type="parTrans" cxnId="{715CAC52-5A54-4C10-86FE-2F4B7B21798B}">
      <dgm:prSet/>
      <dgm:spPr/>
      <dgm:t>
        <a:bodyPr/>
        <a:lstStyle/>
        <a:p>
          <a:endParaRPr lang="en-US"/>
        </a:p>
      </dgm:t>
    </dgm:pt>
    <dgm:pt modelId="{5A5E87A5-C81B-4C02-8D7F-CE15D4FA6497}" type="sibTrans" cxnId="{715CAC52-5A54-4C10-86FE-2F4B7B21798B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rgbClr val="267C80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67C80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67C80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n-US"/>
        </a:p>
      </dgm:t>
    </dgm:pt>
    <dgm:pt modelId="{416A8D6E-C086-43FF-93B9-B202D86CD59D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 lIns="182880" rIns="0"/>
        <a:lstStyle/>
        <a:p>
          <a:pPr algn="l"/>
          <a:r>
            <a:rPr lang="en-US" sz="1400" b="1" dirty="0">
              <a:solidFill>
                <a:schemeClr val="bg1"/>
              </a:solidFill>
              <a:latin typeface="Aptos" panose="020B0004020202020204" pitchFamily="34" charset="0"/>
            </a:rPr>
            <a:t>Amplify Desalination</a:t>
          </a:r>
        </a:p>
      </dgm:t>
    </dgm:pt>
    <dgm:pt modelId="{4C48C12E-F6FD-4A15-B076-2BD16C2234F5}" type="parTrans" cxnId="{FD5DD111-C56B-4131-A053-8B6E2CC49FF5}">
      <dgm:prSet/>
      <dgm:spPr/>
      <dgm:t>
        <a:bodyPr/>
        <a:lstStyle/>
        <a:p>
          <a:endParaRPr lang="en-US"/>
        </a:p>
      </dgm:t>
    </dgm:pt>
    <dgm:pt modelId="{61503351-63FB-428C-8563-D96C11B3117E}" type="sibTrans" cxnId="{FD5DD111-C56B-4131-A053-8B6E2CC49FF5}">
      <dgm:prSet/>
      <dgm:spPr/>
      <dgm:t>
        <a:bodyPr/>
        <a:lstStyle/>
        <a:p>
          <a:endParaRPr lang="en-US"/>
        </a:p>
      </dgm:t>
    </dgm:pt>
    <dgm:pt modelId="{D7DAE5FC-016E-0345-A1F3-4231A45A5A13}" type="pres">
      <dgm:prSet presAssocID="{008282D2-385B-40E6-A7F7-2F04711AB116}" presName="outerComposite" presStyleCnt="0">
        <dgm:presLayoutVars>
          <dgm:chMax val="5"/>
          <dgm:dir/>
          <dgm:resizeHandles val="exact"/>
        </dgm:presLayoutVars>
      </dgm:prSet>
      <dgm:spPr/>
    </dgm:pt>
    <dgm:pt modelId="{D8727549-1032-064D-8C7D-C7FF5EE83D9E}" type="pres">
      <dgm:prSet presAssocID="{008282D2-385B-40E6-A7F7-2F04711AB116}" presName="dummyMaxCanvas" presStyleCnt="0">
        <dgm:presLayoutVars/>
      </dgm:prSet>
      <dgm:spPr/>
    </dgm:pt>
    <dgm:pt modelId="{8BB492B8-CFB8-B64D-ADB9-3A68CE911288}" type="pres">
      <dgm:prSet presAssocID="{008282D2-385B-40E6-A7F7-2F04711AB116}" presName="FourNodes_1" presStyleLbl="node1" presStyleIdx="0" presStyleCnt="4" custScaleX="81703" custScaleY="80932">
        <dgm:presLayoutVars>
          <dgm:bulletEnabled val="1"/>
        </dgm:presLayoutVars>
      </dgm:prSet>
      <dgm:spPr>
        <a:prstGeom prst="rect">
          <a:avLst/>
        </a:prstGeom>
      </dgm:spPr>
    </dgm:pt>
    <dgm:pt modelId="{06F6A2E6-AC72-1349-A53F-1AA0F5FB0A96}" type="pres">
      <dgm:prSet presAssocID="{008282D2-385B-40E6-A7F7-2F04711AB116}" presName="FourNodes_2" presStyleLbl="node1" presStyleIdx="1" presStyleCnt="4" custScaleX="81703" custScaleY="80932">
        <dgm:presLayoutVars>
          <dgm:bulletEnabled val="1"/>
        </dgm:presLayoutVars>
      </dgm:prSet>
      <dgm:spPr>
        <a:prstGeom prst="rect">
          <a:avLst/>
        </a:prstGeom>
      </dgm:spPr>
    </dgm:pt>
    <dgm:pt modelId="{0FF1D213-07F8-604F-95D4-E5D1B63B07F7}" type="pres">
      <dgm:prSet presAssocID="{008282D2-385B-40E6-A7F7-2F04711AB116}" presName="FourNodes_3" presStyleLbl="node1" presStyleIdx="2" presStyleCnt="4" custScaleX="81703" custScaleY="80932">
        <dgm:presLayoutVars>
          <dgm:bulletEnabled val="1"/>
        </dgm:presLayoutVars>
      </dgm:prSet>
      <dgm:spPr>
        <a:prstGeom prst="rect">
          <a:avLst/>
        </a:prstGeom>
      </dgm:spPr>
    </dgm:pt>
    <dgm:pt modelId="{6E51AED7-2FB9-1D4D-A2BA-545A29721847}" type="pres">
      <dgm:prSet presAssocID="{008282D2-385B-40E6-A7F7-2F04711AB116}" presName="FourNodes_4" presStyleLbl="node1" presStyleIdx="3" presStyleCnt="4" custScaleX="81703" custScaleY="80932">
        <dgm:presLayoutVars>
          <dgm:bulletEnabled val="1"/>
        </dgm:presLayoutVars>
      </dgm:prSet>
      <dgm:spPr>
        <a:prstGeom prst="rect">
          <a:avLst/>
        </a:prstGeom>
      </dgm:spPr>
    </dgm:pt>
    <dgm:pt modelId="{6E95C93E-8C4A-B843-B327-AC6831A61E75}" type="pres">
      <dgm:prSet presAssocID="{008282D2-385B-40E6-A7F7-2F04711AB116}" presName="FourConn_1-2" presStyleLbl="fgAccFollowNode1" presStyleIdx="0" presStyleCnt="3" custScaleX="82645" custScaleY="146410" custLinFactNeighborX="-69873" custLinFactNeighborY="-29852">
        <dgm:presLayoutVars>
          <dgm:bulletEnabled val="1"/>
        </dgm:presLayoutVars>
      </dgm:prSet>
      <dgm:spPr>
        <a:xfrm>
          <a:off x="2864784" y="398306"/>
          <a:ext cx="514075" cy="622031"/>
        </a:xfrm>
        <a:prstGeom prst="downArrow">
          <a:avLst>
            <a:gd name="adj1" fmla="val 55000"/>
            <a:gd name="adj2" fmla="val 45000"/>
          </a:avLst>
        </a:prstGeom>
      </dgm:spPr>
    </dgm:pt>
    <dgm:pt modelId="{8D94FCAD-3836-9D42-9FD0-E8B3D9624549}" type="pres">
      <dgm:prSet presAssocID="{008282D2-385B-40E6-A7F7-2F04711AB116}" presName="FourConn_2-3" presStyleLbl="fgAccFollowNode1" presStyleIdx="1" presStyleCnt="3" custScaleX="82645" custScaleY="146410" custLinFactNeighborX="-62684" custLinFactNeighborY="-27196">
        <dgm:presLayoutVars>
          <dgm:bulletEnabled val="1"/>
        </dgm:presLayoutVars>
      </dgm:prSet>
      <dgm:spPr>
        <a:xfrm>
          <a:off x="3214803" y="1346642"/>
          <a:ext cx="514075" cy="622031"/>
        </a:xfrm>
        <a:prstGeom prst="downArrow">
          <a:avLst>
            <a:gd name="adj1" fmla="val 55000"/>
            <a:gd name="adj2" fmla="val 45000"/>
          </a:avLst>
        </a:prstGeom>
      </dgm:spPr>
    </dgm:pt>
    <dgm:pt modelId="{06DDDACF-1E7D-CE4F-9A57-9A621D48E1FD}" type="pres">
      <dgm:prSet presAssocID="{008282D2-385B-40E6-A7F7-2F04711AB116}" presName="FourConn_3-4" presStyleLbl="fgAccFollowNode1" presStyleIdx="2" presStyleCnt="3" custScaleX="82645" custScaleY="146410" custLinFactNeighborX="-77876" custLinFactNeighborY="-27522">
        <dgm:presLayoutVars>
          <dgm:bulletEnabled val="1"/>
        </dgm:presLayoutVars>
      </dgm:prSet>
      <dgm:spPr>
        <a:xfrm>
          <a:off x="3445095" y="2279648"/>
          <a:ext cx="514075" cy="622031"/>
        </a:xfrm>
        <a:prstGeom prst="downArrow">
          <a:avLst>
            <a:gd name="adj1" fmla="val 55000"/>
            <a:gd name="adj2" fmla="val 45000"/>
          </a:avLst>
        </a:prstGeom>
      </dgm:spPr>
    </dgm:pt>
    <dgm:pt modelId="{2E565088-A078-5643-BF35-A1DB72684C90}" type="pres">
      <dgm:prSet presAssocID="{008282D2-385B-40E6-A7F7-2F04711AB116}" presName="FourNodes_1_text" presStyleLbl="node1" presStyleIdx="3" presStyleCnt="4">
        <dgm:presLayoutVars>
          <dgm:bulletEnabled val="1"/>
        </dgm:presLayoutVars>
      </dgm:prSet>
      <dgm:spPr/>
    </dgm:pt>
    <dgm:pt modelId="{0B3533F5-F994-B146-9D9E-2F5A61D2A4CE}" type="pres">
      <dgm:prSet presAssocID="{008282D2-385B-40E6-A7F7-2F04711AB116}" presName="FourNodes_2_text" presStyleLbl="node1" presStyleIdx="3" presStyleCnt="4">
        <dgm:presLayoutVars>
          <dgm:bulletEnabled val="1"/>
        </dgm:presLayoutVars>
      </dgm:prSet>
      <dgm:spPr/>
    </dgm:pt>
    <dgm:pt modelId="{BCF23DAE-78F4-6346-8C6D-6C6E75520C26}" type="pres">
      <dgm:prSet presAssocID="{008282D2-385B-40E6-A7F7-2F04711AB116}" presName="FourNodes_3_text" presStyleLbl="node1" presStyleIdx="3" presStyleCnt="4">
        <dgm:presLayoutVars>
          <dgm:bulletEnabled val="1"/>
        </dgm:presLayoutVars>
      </dgm:prSet>
      <dgm:spPr/>
    </dgm:pt>
    <dgm:pt modelId="{9DD158EA-E665-CD4C-8B00-F0B577E2C716}" type="pres">
      <dgm:prSet presAssocID="{008282D2-385B-40E6-A7F7-2F04711AB11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D5DD111-C56B-4131-A053-8B6E2CC49FF5}" srcId="{008282D2-385B-40E6-A7F7-2F04711AB116}" destId="{416A8D6E-C086-43FF-93B9-B202D86CD59D}" srcOrd="3" destOrd="0" parTransId="{4C48C12E-F6FD-4A15-B076-2BD16C2234F5}" sibTransId="{61503351-63FB-428C-8563-D96C11B3117E}"/>
    <dgm:cxn modelId="{F6A80226-226F-C74B-AEC9-C1C05A19C127}" type="presOf" srcId="{97955C75-5A54-496E-BE26-4C6D7F7A028D}" destId="{06F6A2E6-AC72-1349-A53F-1AA0F5FB0A96}" srcOrd="0" destOrd="0" presId="urn:microsoft.com/office/officeart/2005/8/layout/vProcess5"/>
    <dgm:cxn modelId="{7BA39C3F-22CE-8842-820E-A05DE247115B}" type="presOf" srcId="{97955C75-5A54-496E-BE26-4C6D7F7A028D}" destId="{0B3533F5-F994-B146-9D9E-2F5A61D2A4CE}" srcOrd="1" destOrd="0" presId="urn:microsoft.com/office/officeart/2005/8/layout/vProcess5"/>
    <dgm:cxn modelId="{23A58961-B89C-5F4F-BB92-96BBBC2205C3}" type="presOf" srcId="{008282D2-385B-40E6-A7F7-2F04711AB116}" destId="{D7DAE5FC-016E-0345-A1F3-4231A45A5A13}" srcOrd="0" destOrd="0" presId="urn:microsoft.com/office/officeart/2005/8/layout/vProcess5"/>
    <dgm:cxn modelId="{11895B6A-C25B-B94A-9686-21E38719E584}" type="presOf" srcId="{416A8D6E-C086-43FF-93B9-B202D86CD59D}" destId="{9DD158EA-E665-CD4C-8B00-F0B577E2C716}" srcOrd="1" destOrd="0" presId="urn:microsoft.com/office/officeart/2005/8/layout/vProcess5"/>
    <dgm:cxn modelId="{EB943C52-D757-4DFB-905F-FEF10C48D496}" srcId="{008282D2-385B-40E6-A7F7-2F04711AB116}" destId="{97955C75-5A54-496E-BE26-4C6D7F7A028D}" srcOrd="1" destOrd="0" parTransId="{2CC7BE90-D882-4B9C-A9A5-E98A9BE47748}" sibTransId="{165AC582-C41F-4E7F-9AC1-DE832411C65F}"/>
    <dgm:cxn modelId="{715CAC52-5A54-4C10-86FE-2F4B7B21798B}" srcId="{008282D2-385B-40E6-A7F7-2F04711AB116}" destId="{4E140E7A-A0DD-4EDA-92BF-BB6B6E18FDE7}" srcOrd="2" destOrd="0" parTransId="{3FB509D6-30AE-4AF0-A626-43C40A42C342}" sibTransId="{5A5E87A5-C81B-4C02-8D7F-CE15D4FA6497}"/>
    <dgm:cxn modelId="{CD4B4D74-6EF0-E84A-AC43-1A737FF9348D}" type="presOf" srcId="{DA8133E7-3A82-43DB-9F60-3B4E55F28410}" destId="{6E95C93E-8C4A-B843-B327-AC6831A61E75}" srcOrd="0" destOrd="0" presId="urn:microsoft.com/office/officeart/2005/8/layout/vProcess5"/>
    <dgm:cxn modelId="{2C3C4975-8478-D64D-85C6-BDDCF333AFCA}" type="presOf" srcId="{4E140E7A-A0DD-4EDA-92BF-BB6B6E18FDE7}" destId="{BCF23DAE-78F4-6346-8C6D-6C6E75520C26}" srcOrd="1" destOrd="0" presId="urn:microsoft.com/office/officeart/2005/8/layout/vProcess5"/>
    <dgm:cxn modelId="{386C0D5A-3219-4AAD-A247-B6D0EB02EE04}" srcId="{008282D2-385B-40E6-A7F7-2F04711AB116}" destId="{8C2AB209-6E83-41BF-8915-EAB8EEF477B5}" srcOrd="0" destOrd="0" parTransId="{24B7F9B3-AE02-4B99-919D-CE48F7B691B0}" sibTransId="{DA8133E7-3A82-43DB-9F60-3B4E55F28410}"/>
    <dgm:cxn modelId="{6E93739D-0296-3945-9733-ECA20C62C589}" type="presOf" srcId="{165AC582-C41F-4E7F-9AC1-DE832411C65F}" destId="{8D94FCAD-3836-9D42-9FD0-E8B3D9624549}" srcOrd="0" destOrd="0" presId="urn:microsoft.com/office/officeart/2005/8/layout/vProcess5"/>
    <dgm:cxn modelId="{8A5C92A5-6B1B-AF45-8DD6-77B2004C2A77}" type="presOf" srcId="{8C2AB209-6E83-41BF-8915-EAB8EEF477B5}" destId="{2E565088-A078-5643-BF35-A1DB72684C90}" srcOrd="1" destOrd="0" presId="urn:microsoft.com/office/officeart/2005/8/layout/vProcess5"/>
    <dgm:cxn modelId="{754B43AB-0278-F540-A222-E99E7E277025}" type="presOf" srcId="{4E140E7A-A0DD-4EDA-92BF-BB6B6E18FDE7}" destId="{0FF1D213-07F8-604F-95D4-E5D1B63B07F7}" srcOrd="0" destOrd="0" presId="urn:microsoft.com/office/officeart/2005/8/layout/vProcess5"/>
    <dgm:cxn modelId="{DAA8A8B6-31A4-8D46-AB3A-AEAAA174662E}" type="presOf" srcId="{416A8D6E-C086-43FF-93B9-B202D86CD59D}" destId="{6E51AED7-2FB9-1D4D-A2BA-545A29721847}" srcOrd="0" destOrd="0" presId="urn:microsoft.com/office/officeart/2005/8/layout/vProcess5"/>
    <dgm:cxn modelId="{78310ED2-4D1D-134F-9387-C1969422CB51}" type="presOf" srcId="{5A5E87A5-C81B-4C02-8D7F-CE15D4FA6497}" destId="{06DDDACF-1E7D-CE4F-9A57-9A621D48E1FD}" srcOrd="0" destOrd="0" presId="urn:microsoft.com/office/officeart/2005/8/layout/vProcess5"/>
    <dgm:cxn modelId="{5E1E4DF9-89AF-AA4D-B62B-CC454ED34D1F}" type="presOf" srcId="{8C2AB209-6E83-41BF-8915-EAB8EEF477B5}" destId="{8BB492B8-CFB8-B64D-ADB9-3A68CE911288}" srcOrd="0" destOrd="0" presId="urn:microsoft.com/office/officeart/2005/8/layout/vProcess5"/>
    <dgm:cxn modelId="{12CB13AE-97D2-E44F-815C-0F4C09E5C68D}" type="presParOf" srcId="{D7DAE5FC-016E-0345-A1F3-4231A45A5A13}" destId="{D8727549-1032-064D-8C7D-C7FF5EE83D9E}" srcOrd="0" destOrd="0" presId="urn:microsoft.com/office/officeart/2005/8/layout/vProcess5"/>
    <dgm:cxn modelId="{3AEC5729-268A-3E43-98AB-F4CA637C4D46}" type="presParOf" srcId="{D7DAE5FC-016E-0345-A1F3-4231A45A5A13}" destId="{8BB492B8-CFB8-B64D-ADB9-3A68CE911288}" srcOrd="1" destOrd="0" presId="urn:microsoft.com/office/officeart/2005/8/layout/vProcess5"/>
    <dgm:cxn modelId="{DA303B67-7B5C-134F-ADC7-4135E227136C}" type="presParOf" srcId="{D7DAE5FC-016E-0345-A1F3-4231A45A5A13}" destId="{06F6A2E6-AC72-1349-A53F-1AA0F5FB0A96}" srcOrd="2" destOrd="0" presId="urn:microsoft.com/office/officeart/2005/8/layout/vProcess5"/>
    <dgm:cxn modelId="{6EB60B65-16F3-9A48-8BE9-B53569FA4138}" type="presParOf" srcId="{D7DAE5FC-016E-0345-A1F3-4231A45A5A13}" destId="{0FF1D213-07F8-604F-95D4-E5D1B63B07F7}" srcOrd="3" destOrd="0" presId="urn:microsoft.com/office/officeart/2005/8/layout/vProcess5"/>
    <dgm:cxn modelId="{497536CF-A1AF-EA41-B2F7-783F4F96EB90}" type="presParOf" srcId="{D7DAE5FC-016E-0345-A1F3-4231A45A5A13}" destId="{6E51AED7-2FB9-1D4D-A2BA-545A29721847}" srcOrd="4" destOrd="0" presId="urn:microsoft.com/office/officeart/2005/8/layout/vProcess5"/>
    <dgm:cxn modelId="{7B568036-0830-A643-BA99-76EBD21249B5}" type="presParOf" srcId="{D7DAE5FC-016E-0345-A1F3-4231A45A5A13}" destId="{6E95C93E-8C4A-B843-B327-AC6831A61E75}" srcOrd="5" destOrd="0" presId="urn:microsoft.com/office/officeart/2005/8/layout/vProcess5"/>
    <dgm:cxn modelId="{CA766017-BDA4-5241-8CD5-52671F559C3C}" type="presParOf" srcId="{D7DAE5FC-016E-0345-A1F3-4231A45A5A13}" destId="{8D94FCAD-3836-9D42-9FD0-E8B3D9624549}" srcOrd="6" destOrd="0" presId="urn:microsoft.com/office/officeart/2005/8/layout/vProcess5"/>
    <dgm:cxn modelId="{E2542237-59B4-F74B-A3AA-1DBED8AB6D16}" type="presParOf" srcId="{D7DAE5FC-016E-0345-A1F3-4231A45A5A13}" destId="{06DDDACF-1E7D-CE4F-9A57-9A621D48E1FD}" srcOrd="7" destOrd="0" presId="urn:microsoft.com/office/officeart/2005/8/layout/vProcess5"/>
    <dgm:cxn modelId="{1851396B-2E6D-BA4D-8A99-E2BC04741331}" type="presParOf" srcId="{D7DAE5FC-016E-0345-A1F3-4231A45A5A13}" destId="{2E565088-A078-5643-BF35-A1DB72684C90}" srcOrd="8" destOrd="0" presId="urn:microsoft.com/office/officeart/2005/8/layout/vProcess5"/>
    <dgm:cxn modelId="{74A050CF-7E0C-B04F-BA78-98787745F2C7}" type="presParOf" srcId="{D7DAE5FC-016E-0345-A1F3-4231A45A5A13}" destId="{0B3533F5-F994-B146-9D9E-2F5A61D2A4CE}" srcOrd="9" destOrd="0" presId="urn:microsoft.com/office/officeart/2005/8/layout/vProcess5"/>
    <dgm:cxn modelId="{1DF61F58-4D5F-3249-B3F7-E914B7FFDBF8}" type="presParOf" srcId="{D7DAE5FC-016E-0345-A1F3-4231A45A5A13}" destId="{BCF23DAE-78F4-6346-8C6D-6C6E75520C26}" srcOrd="10" destOrd="0" presId="urn:microsoft.com/office/officeart/2005/8/layout/vProcess5"/>
    <dgm:cxn modelId="{06B53BAA-CF27-3248-9160-E7B781BCB7C1}" type="presParOf" srcId="{D7DAE5FC-016E-0345-A1F3-4231A45A5A13}" destId="{9DD158EA-E665-CD4C-8B00-F0B577E2C71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3C3A1-41B5-A943-B46D-2F7512D09782}">
      <dsp:nvSpPr>
        <dsp:cNvPr id="0" name=""/>
        <dsp:cNvSpPr/>
      </dsp:nvSpPr>
      <dsp:spPr>
        <a:xfrm>
          <a:off x="0" y="19800"/>
          <a:ext cx="5669280" cy="1010880"/>
        </a:xfrm>
        <a:prstGeom prst="round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>
              <a:latin typeface="Aptos" panose="020B0004020202020204" pitchFamily="34" charset="0"/>
            </a:rPr>
            <a:t>Institutional Structures and </a:t>
          </a:r>
          <a:br>
            <a:rPr lang="en-GB" sz="2000" b="0" kern="1200" dirty="0">
              <a:latin typeface="Aptos" panose="020B0004020202020204" pitchFamily="34" charset="0"/>
            </a:rPr>
          </a:br>
          <a:r>
            <a:rPr lang="en-GB" sz="2000" b="0" kern="1200" dirty="0">
              <a:latin typeface="Aptos" panose="020B0004020202020204" pitchFamily="34" charset="0"/>
            </a:rPr>
            <a:t>Management Models</a:t>
          </a:r>
          <a:endParaRPr lang="en-US" sz="2000" kern="1200" dirty="0"/>
        </a:p>
      </dsp:txBody>
      <dsp:txXfrm>
        <a:off x="49347" y="69147"/>
        <a:ext cx="5570586" cy="912186"/>
      </dsp:txXfrm>
    </dsp:sp>
    <dsp:sp modelId="{608A123D-1DD1-CB49-8B27-09AC82DC26B6}">
      <dsp:nvSpPr>
        <dsp:cNvPr id="0" name=""/>
        <dsp:cNvSpPr/>
      </dsp:nvSpPr>
      <dsp:spPr>
        <a:xfrm>
          <a:off x="0" y="1186200"/>
          <a:ext cx="5669280" cy="1010880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>
              <a:latin typeface="Aptos" panose="020B0004020202020204" pitchFamily="34" charset="0"/>
            </a:rPr>
            <a:t>Integrated Water Resources </a:t>
          </a:r>
          <a:br>
            <a:rPr lang="en-GB" sz="2000" b="0" kern="1200" dirty="0">
              <a:latin typeface="Aptos" panose="020B0004020202020204" pitchFamily="34" charset="0"/>
            </a:rPr>
          </a:br>
          <a:r>
            <a:rPr lang="en-GB" sz="2000" b="0" kern="1200" dirty="0">
              <a:latin typeface="Aptos" panose="020B0004020202020204" pitchFamily="34" charset="0"/>
            </a:rPr>
            <a:t>Management (IWRM)</a:t>
          </a:r>
          <a:endParaRPr lang="en-US" sz="2000" kern="1200" dirty="0"/>
        </a:p>
      </dsp:txBody>
      <dsp:txXfrm>
        <a:off x="49347" y="1235547"/>
        <a:ext cx="5570586" cy="912186"/>
      </dsp:txXfrm>
    </dsp:sp>
    <dsp:sp modelId="{F337B91B-01B0-FF46-833D-AE1B6ECDD350}">
      <dsp:nvSpPr>
        <dsp:cNvPr id="0" name=""/>
        <dsp:cNvSpPr/>
      </dsp:nvSpPr>
      <dsp:spPr>
        <a:xfrm>
          <a:off x="0" y="2352600"/>
          <a:ext cx="5669280" cy="101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>
              <a:latin typeface="Aptos" panose="020B0004020202020204" pitchFamily="34" charset="0"/>
            </a:rPr>
            <a:t>Public–Private Partnerships (PPPs)</a:t>
          </a:r>
          <a:endParaRPr lang="en-US" sz="2000" kern="1200" dirty="0"/>
        </a:p>
      </dsp:txBody>
      <dsp:txXfrm>
        <a:off x="49347" y="2401947"/>
        <a:ext cx="5570586" cy="9121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43C7C-3228-4B58-811D-17D1607BC587}">
      <dsp:nvSpPr>
        <dsp:cNvPr id="0" name=""/>
        <dsp:cNvSpPr/>
      </dsp:nvSpPr>
      <dsp:spPr>
        <a:xfrm>
          <a:off x="606705" y="517947"/>
          <a:ext cx="3459162" cy="3459162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6776BF-324E-4EE9-9DD9-575537A37967}">
      <dsp:nvSpPr>
        <dsp:cNvPr id="0" name=""/>
        <dsp:cNvSpPr/>
      </dsp:nvSpPr>
      <dsp:spPr>
        <a:xfrm>
          <a:off x="606705" y="517947"/>
          <a:ext cx="3459162" cy="3459162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227736-D110-4882-B70A-F31E1967B41A}">
      <dsp:nvSpPr>
        <dsp:cNvPr id="0" name=""/>
        <dsp:cNvSpPr/>
      </dsp:nvSpPr>
      <dsp:spPr>
        <a:xfrm>
          <a:off x="606705" y="517947"/>
          <a:ext cx="3459162" cy="3459162"/>
        </a:xfrm>
        <a:prstGeom prst="blockArc">
          <a:avLst>
            <a:gd name="adj1" fmla="val 0"/>
            <a:gd name="adj2" fmla="val 5400000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A42D4C-D5E6-4530-9E99-070B9CF7BB24}">
      <dsp:nvSpPr>
        <dsp:cNvPr id="0" name=""/>
        <dsp:cNvSpPr/>
      </dsp:nvSpPr>
      <dsp:spPr>
        <a:xfrm>
          <a:off x="606705" y="517947"/>
          <a:ext cx="3459162" cy="3459162"/>
        </a:xfrm>
        <a:prstGeom prst="blockArc">
          <a:avLst>
            <a:gd name="adj1" fmla="val 16200000"/>
            <a:gd name="adj2" fmla="val 0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47D26E-10B1-43F0-B0B8-214D4D677E13}">
      <dsp:nvSpPr>
        <dsp:cNvPr id="0" name=""/>
        <dsp:cNvSpPr/>
      </dsp:nvSpPr>
      <dsp:spPr>
        <a:xfrm>
          <a:off x="1540032" y="1451274"/>
          <a:ext cx="1592508" cy="1592508"/>
        </a:xfrm>
        <a:prstGeom prst="ellipse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latin typeface="Aptos" panose="020B0004020202020204" pitchFamily="34" charset="0"/>
            </a:rPr>
            <a:t>IWRM</a:t>
          </a:r>
        </a:p>
      </dsp:txBody>
      <dsp:txXfrm>
        <a:off x="1773249" y="1684491"/>
        <a:ext cx="1126074" cy="1126074"/>
      </dsp:txXfrm>
    </dsp:sp>
    <dsp:sp modelId="{B08F8DBD-70DE-4FB0-BA41-63DF40125553}">
      <dsp:nvSpPr>
        <dsp:cNvPr id="0" name=""/>
        <dsp:cNvSpPr/>
      </dsp:nvSpPr>
      <dsp:spPr>
        <a:xfrm>
          <a:off x="1778909" y="700"/>
          <a:ext cx="1114755" cy="1114755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latin typeface="Aptos" panose="020B0004020202020204" pitchFamily="34" charset="0"/>
            </a:rPr>
            <a:t>Demand Management and Efficiency Improvement</a:t>
          </a:r>
        </a:p>
      </dsp:txBody>
      <dsp:txXfrm>
        <a:off x="1942161" y="163952"/>
        <a:ext cx="788251" cy="788251"/>
      </dsp:txXfrm>
    </dsp:sp>
    <dsp:sp modelId="{9FB7CE60-80F9-46B0-B2DA-4A9AACED020E}">
      <dsp:nvSpPr>
        <dsp:cNvPr id="0" name=""/>
        <dsp:cNvSpPr/>
      </dsp:nvSpPr>
      <dsp:spPr>
        <a:xfrm>
          <a:off x="3468359" y="1690150"/>
          <a:ext cx="1114755" cy="1114755"/>
        </a:xfrm>
        <a:prstGeom prst="ellipse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latin typeface="Aptos" panose="020B0004020202020204" pitchFamily="34" charset="0"/>
            </a:rPr>
            <a:t>Capital Investment Plans</a:t>
          </a:r>
        </a:p>
      </dsp:txBody>
      <dsp:txXfrm>
        <a:off x="3631611" y="1853402"/>
        <a:ext cx="788251" cy="788251"/>
      </dsp:txXfrm>
    </dsp:sp>
    <dsp:sp modelId="{1C883F1A-EC97-4C8D-8F0D-7AB1DBC1CBC5}">
      <dsp:nvSpPr>
        <dsp:cNvPr id="0" name=""/>
        <dsp:cNvSpPr/>
      </dsp:nvSpPr>
      <dsp:spPr>
        <a:xfrm>
          <a:off x="1778909" y="3379600"/>
          <a:ext cx="1114755" cy="1114755"/>
        </a:xfrm>
        <a:prstGeom prst="ellipse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latin typeface="Aptos" panose="020B0004020202020204" pitchFamily="34" charset="0"/>
            </a:rPr>
            <a:t>Supply Investments </a:t>
          </a:r>
          <a:r>
            <a:rPr lang="en-US" sz="1000" b="1" kern="1200" dirty="0">
              <a:latin typeface="Aptos" panose="020B0004020202020204" pitchFamily="34" charset="0"/>
            </a:rPr>
            <a:t>(incl. Desalination)</a:t>
          </a:r>
        </a:p>
      </dsp:txBody>
      <dsp:txXfrm>
        <a:off x="1942161" y="3542852"/>
        <a:ext cx="788251" cy="788251"/>
      </dsp:txXfrm>
    </dsp:sp>
    <dsp:sp modelId="{2B58D997-A14E-4FE2-85B7-073B219E3935}">
      <dsp:nvSpPr>
        <dsp:cNvPr id="0" name=""/>
        <dsp:cNvSpPr/>
      </dsp:nvSpPr>
      <dsp:spPr>
        <a:xfrm>
          <a:off x="89459" y="1690150"/>
          <a:ext cx="1114755" cy="11147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latin typeface="Aptos" panose="020B0004020202020204" pitchFamily="34" charset="0"/>
            </a:rPr>
            <a:t>Improved Governance and Operator Performance</a:t>
          </a:r>
        </a:p>
      </dsp:txBody>
      <dsp:txXfrm>
        <a:off x="252711" y="1853402"/>
        <a:ext cx="788251" cy="7882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492B8-CFB8-B64D-ADB9-3A68CE911288}">
      <dsp:nvSpPr>
        <dsp:cNvPr id="0" name=""/>
        <dsp:cNvSpPr/>
      </dsp:nvSpPr>
      <dsp:spPr>
        <a:xfrm>
          <a:off x="317403" y="79523"/>
          <a:ext cx="2834651" cy="675054"/>
        </a:xfrm>
        <a:prstGeom prst="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82880" tIns="53340" rIns="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bg1"/>
              </a:solidFill>
              <a:latin typeface="Aptos" panose="020B0004020202020204" pitchFamily="34" charset="0"/>
            </a:rPr>
            <a:t>Improve Allocation</a:t>
          </a:r>
        </a:p>
      </dsp:txBody>
      <dsp:txXfrm>
        <a:off x="337175" y="99295"/>
        <a:ext cx="2042065" cy="635510"/>
      </dsp:txXfrm>
    </dsp:sp>
    <dsp:sp modelId="{06F6A2E6-AC72-1349-A53F-1AA0F5FB0A96}">
      <dsp:nvSpPr>
        <dsp:cNvPr id="0" name=""/>
        <dsp:cNvSpPr/>
      </dsp:nvSpPr>
      <dsp:spPr>
        <a:xfrm>
          <a:off x="607970" y="1065279"/>
          <a:ext cx="2834651" cy="675054"/>
        </a:xfrm>
        <a:prstGeom prst="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82880" tIns="53340" rIns="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bg1"/>
              </a:solidFill>
              <a:latin typeface="Aptos" panose="020B0004020202020204" pitchFamily="34" charset="0"/>
            </a:rPr>
            <a:t>Reduce Losses and </a:t>
          </a:r>
          <a:br>
            <a:rPr lang="en-US" sz="1400" b="0" kern="1200" dirty="0">
              <a:solidFill>
                <a:schemeClr val="bg1"/>
              </a:solidFill>
              <a:latin typeface="Aptos" panose="020B0004020202020204" pitchFamily="34" charset="0"/>
            </a:rPr>
          </a:br>
          <a:r>
            <a:rPr lang="en-US" sz="1400" b="0" kern="1200" dirty="0">
              <a:solidFill>
                <a:schemeClr val="bg1"/>
              </a:solidFill>
              <a:latin typeface="Aptos" panose="020B0004020202020204" pitchFamily="34" charset="0"/>
            </a:rPr>
            <a:t>Manage Demand</a:t>
          </a:r>
        </a:p>
      </dsp:txBody>
      <dsp:txXfrm>
        <a:off x="627742" y="1085051"/>
        <a:ext cx="2114739" cy="635510"/>
      </dsp:txXfrm>
    </dsp:sp>
    <dsp:sp modelId="{0FF1D213-07F8-604F-95D4-E5D1B63B07F7}">
      <dsp:nvSpPr>
        <dsp:cNvPr id="0" name=""/>
        <dsp:cNvSpPr/>
      </dsp:nvSpPr>
      <dsp:spPr>
        <a:xfrm>
          <a:off x="894200" y="2051035"/>
          <a:ext cx="2834651" cy="675054"/>
        </a:xfrm>
        <a:prstGeom prst="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82880" tIns="53340" rIns="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bg1"/>
              </a:solidFill>
              <a:latin typeface="Aptos" panose="020B0004020202020204" pitchFamily="34" charset="0"/>
            </a:rPr>
            <a:t>Maximize</a:t>
          </a:r>
          <a:r>
            <a:rPr lang="en-US" sz="1400" b="1" kern="1200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  <a:r>
            <a:rPr lang="en-US" sz="1400" b="0" kern="1200" dirty="0">
              <a:solidFill>
                <a:schemeClr val="bg1"/>
              </a:solidFill>
              <a:latin typeface="Aptos" panose="020B0004020202020204" pitchFamily="34" charset="0"/>
            </a:rPr>
            <a:t>Reuse</a:t>
          </a:r>
        </a:p>
      </dsp:txBody>
      <dsp:txXfrm>
        <a:off x="913972" y="2070807"/>
        <a:ext cx="2118283" cy="635510"/>
      </dsp:txXfrm>
    </dsp:sp>
    <dsp:sp modelId="{6E51AED7-2FB9-1D4D-A2BA-545A29721847}">
      <dsp:nvSpPr>
        <dsp:cNvPr id="0" name=""/>
        <dsp:cNvSpPr/>
      </dsp:nvSpPr>
      <dsp:spPr>
        <a:xfrm>
          <a:off x="1184768" y="3036791"/>
          <a:ext cx="2834651" cy="675054"/>
        </a:xfrm>
        <a:prstGeom prst="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82880" tIns="53340" rIns="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Aptos" panose="020B0004020202020204" pitchFamily="34" charset="0"/>
            </a:rPr>
            <a:t>Amplify Desalination</a:t>
          </a:r>
        </a:p>
      </dsp:txBody>
      <dsp:txXfrm>
        <a:off x="1204540" y="3056563"/>
        <a:ext cx="2114739" cy="635510"/>
      </dsp:txXfrm>
    </dsp:sp>
    <dsp:sp modelId="{6E95C93E-8C4A-B843-B327-AC6831A61E75}">
      <dsp:nvSpPr>
        <dsp:cNvPr id="0" name=""/>
        <dsp:cNvSpPr/>
      </dsp:nvSpPr>
      <dsp:spPr>
        <a:xfrm>
          <a:off x="2595511" y="351188"/>
          <a:ext cx="448072" cy="793784"/>
        </a:xfrm>
        <a:prstGeom prst="downArrow">
          <a:avLst>
            <a:gd name="adj1" fmla="val 55000"/>
            <a:gd name="adj2" fmla="val 45000"/>
          </a:avLst>
        </a:prstGeom>
        <a:gradFill rotWithShape="0">
          <a:gsLst>
            <a:gs pos="0">
              <a:srgbClr val="267C80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67C80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67C80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2696327" y="351188"/>
        <a:ext cx="246440" cy="682886"/>
      </dsp:txXfrm>
    </dsp:sp>
    <dsp:sp modelId="{8D94FCAD-3836-9D42-9FD0-E8B3D9624549}">
      <dsp:nvSpPr>
        <dsp:cNvPr id="0" name=""/>
        <dsp:cNvSpPr/>
      </dsp:nvSpPr>
      <dsp:spPr>
        <a:xfrm>
          <a:off x="2925055" y="1351344"/>
          <a:ext cx="448072" cy="793784"/>
        </a:xfrm>
        <a:prstGeom prst="downArrow">
          <a:avLst>
            <a:gd name="adj1" fmla="val 55000"/>
            <a:gd name="adj2" fmla="val 45000"/>
          </a:avLst>
        </a:prstGeom>
        <a:gradFill rotWithShape="0">
          <a:gsLst>
            <a:gs pos="0">
              <a:srgbClr val="267C80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67C80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67C80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025871" y="1351344"/>
        <a:ext cx="246440" cy="682886"/>
      </dsp:txXfrm>
    </dsp:sp>
    <dsp:sp modelId="{06DDDACF-1E7D-CE4F-9A57-9A621D48E1FD}">
      <dsp:nvSpPr>
        <dsp:cNvPr id="0" name=""/>
        <dsp:cNvSpPr/>
      </dsp:nvSpPr>
      <dsp:spPr>
        <a:xfrm>
          <a:off x="3128919" y="2335333"/>
          <a:ext cx="448072" cy="793784"/>
        </a:xfrm>
        <a:prstGeom prst="downArrow">
          <a:avLst>
            <a:gd name="adj1" fmla="val 55000"/>
            <a:gd name="adj2" fmla="val 45000"/>
          </a:avLst>
        </a:prstGeom>
        <a:gradFill rotWithShape="0">
          <a:gsLst>
            <a:gs pos="0">
              <a:srgbClr val="267C80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67C80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67C80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3229735" y="2335333"/>
        <a:ext cx="246440" cy="682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BF1B10-B6BC-4D16-8E8A-1F007BAD6F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5402" cy="457513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11A476-0142-4EF1-AB3D-BCEB950BEF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3256" y="0"/>
            <a:ext cx="3025402" cy="457513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61AE0ED3-6925-422F-9460-58DE436A63C5}" type="datetimeFigureOut">
              <a:rPr lang="en-US"/>
              <a:pPr>
                <a:defRPr/>
              </a:pPr>
              <a:t>2/8/2026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FCCAF9-4F59-4857-88A8-07E410B785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684926"/>
            <a:ext cx="3025402" cy="457513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F2297-80BE-8C39-33E3-ADDDA07546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4463" y="8685213"/>
            <a:ext cx="302418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4764-D454-4000-BE95-764FBE1D7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355760-B21F-4397-8F0F-A29C1EBD2C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5402" cy="457513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738093-DE24-47FB-ABB5-40D109E1C2E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53256" y="0"/>
            <a:ext cx="3025402" cy="457513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559FEA3C-E17E-4099-8376-C0395794137E}" type="datetimeFigureOut">
              <a:rPr lang="en-US"/>
              <a:pPr>
                <a:defRPr/>
              </a:pPr>
              <a:t>2/8/2026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E6C2810-B51E-4D49-9EE2-73A44684CF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6094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16" tIns="45208" rIns="90416" bIns="4520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0E11F6C-B0DC-46A8-AA81-702C273CD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8656" y="4344025"/>
            <a:ext cx="5582926" cy="4114488"/>
          </a:xfrm>
          <a:prstGeom prst="rect">
            <a:avLst/>
          </a:prstGeom>
        </p:spPr>
        <p:txBody>
          <a:bodyPr vert="horz" lIns="90416" tIns="45208" rIns="90416" bIns="4520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926236-5429-4B40-BA58-80BE730A063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8684926"/>
            <a:ext cx="3025402" cy="457513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ACACF-EFDD-42F6-8991-AAE2750ED9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53256" y="8684926"/>
            <a:ext cx="3025402" cy="457513"/>
          </a:xfrm>
          <a:prstGeom prst="rect">
            <a:avLst/>
          </a:prstGeom>
        </p:spPr>
        <p:txBody>
          <a:bodyPr vert="horz" wrap="square" lIns="90416" tIns="45208" rIns="90416" bIns="452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anose="02020603050405020304" pitchFamily="18" charset="0"/>
              </a:defRPr>
            </a:lvl1pPr>
          </a:lstStyle>
          <a:p>
            <a:fld id="{3763DFFB-0ABD-40A1-97D7-5009BD7E9B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609585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1219170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828754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2438339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 title slide including the paper cover page and space foreseen for highlighting presentation event, date, presenter name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3DFFB-0ABD-40A1-97D7-5009BD7E9B4A}" type="slidenum">
              <a:rPr lang="en-US" altLang="en-US" smtClean="0"/>
              <a:pPr/>
              <a:t>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922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water security and return on investment, desalination must be part of an </a:t>
            </a:r>
            <a:r>
              <a:rPr lang="en-GB" b="1" dirty="0">
                <a:solidFill>
                  <a:schemeClr val="accent1"/>
                </a:solidFill>
              </a:rPr>
              <a:t>IWRM strategy </a:t>
            </a:r>
            <a:r>
              <a:rPr lang="en-GB" dirty="0"/>
              <a:t>that balances supply-side investments with comprehensive </a:t>
            </a:r>
            <a:r>
              <a:rPr lang="en-GB" b="1" dirty="0">
                <a:solidFill>
                  <a:schemeClr val="accent1"/>
                </a:solidFill>
              </a:rPr>
              <a:t>demand-side management</a:t>
            </a:r>
            <a:r>
              <a:rPr lang="en-GB" dirty="0"/>
              <a:t>, </a:t>
            </a:r>
            <a:r>
              <a:rPr lang="en-GB" b="1" dirty="0">
                <a:solidFill>
                  <a:schemeClr val="accent1"/>
                </a:solidFill>
              </a:rPr>
              <a:t>capital investment plans</a:t>
            </a:r>
            <a:r>
              <a:rPr lang="en-GB" dirty="0"/>
              <a:t>, and </a:t>
            </a:r>
            <a:r>
              <a:rPr lang="en-GB" b="1" dirty="0">
                <a:solidFill>
                  <a:schemeClr val="accent1"/>
                </a:solidFill>
              </a:rPr>
              <a:t>improved sector governance</a:t>
            </a:r>
            <a:r>
              <a:rPr lang="en-GB" dirty="0"/>
              <a:t>.</a:t>
            </a:r>
          </a:p>
          <a:p>
            <a:r>
              <a:rPr lang="en-GB" dirty="0"/>
              <a:t>Scaling desalination is a</a:t>
            </a:r>
            <a:r>
              <a:rPr lang="en-GB" b="1" dirty="0">
                <a:solidFill>
                  <a:schemeClr val="accent1"/>
                </a:solidFill>
              </a:rPr>
              <a:t> last resort </a:t>
            </a:r>
            <a:r>
              <a:rPr lang="en-GB" dirty="0"/>
              <a:t>rather than a substitute for IWRM. Lower-cost solutions to manage water demand, reduce water losses, improve water allocation, and maximize wastewater reuse must first be exhausted.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3DFFB-0ABD-40A1-97D7-5009BD7E9B4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825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FD42-94A9-4345-AF38-7D562B502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34" y="400833"/>
            <a:ext cx="11373771" cy="813386"/>
          </a:xfrm>
        </p:spPr>
        <p:txBody>
          <a:bodyPr anchor="t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C458-A63B-4032-B4EC-732DAC18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defRPr sz="1800"/>
            </a:lvl1pPr>
            <a:lvl2pPr>
              <a:lnSpc>
                <a:spcPct val="110000"/>
              </a:lnSpc>
              <a:defRPr sz="1600"/>
            </a:lvl2pPr>
            <a:lvl3pPr>
              <a:lnSpc>
                <a:spcPct val="110000"/>
              </a:lnSpc>
              <a:defRPr sz="1600"/>
            </a:lvl3pPr>
            <a:lvl4pPr>
              <a:lnSpc>
                <a:spcPct val="110000"/>
              </a:lnSpc>
              <a:defRPr sz="1400"/>
            </a:lvl4pPr>
            <a:lvl5pPr>
              <a:lnSpc>
                <a:spcPct val="1100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55B5-7F2F-408B-800D-92CB34B9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03412-EA6B-43CA-8B3A-F502587C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E9EE-F895-4ECE-B4B2-586D65ED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01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978056" y="6426106"/>
            <a:ext cx="103526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>
              <a:defRPr/>
            </a:pPr>
            <a:fld id="{E067091C-D2E8-4B35-9C05-5008AC765F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8F6B47-8D00-8DB4-BCA9-DD24DCA0FD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3" y="1785"/>
            <a:ext cx="12188826" cy="68562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571B64-5F2F-1005-3E72-9966A92FDB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1967" t="22156" r="-5609" b="-18977"/>
          <a:stretch>
            <a:fillRect/>
          </a:stretch>
        </p:blipFill>
        <p:spPr>
          <a:xfrm>
            <a:off x="0" y="-1"/>
            <a:ext cx="4779818" cy="443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4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ue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EBF415-49E9-22B9-DD8D-382F26AFC9CF}"/>
              </a:ext>
            </a:extLst>
          </p:cNvPr>
          <p:cNvSpPr/>
          <p:nvPr userDrawn="1"/>
        </p:nvSpPr>
        <p:spPr>
          <a:xfrm>
            <a:off x="4856205" y="0"/>
            <a:ext cx="7335795" cy="685621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6D6D6"/>
              </a:gs>
              <a:gs pos="6300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82880" tIns="182880" rIns="182880" rtlCol="0" anchor="t"/>
          <a:lstStyle/>
          <a:p>
            <a:pPr lvl="0" algn="ctr"/>
            <a:endParaRPr lang="en-US" sz="1400" b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905140-87C0-5539-1663-23E207DAF9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9388" y="-241292"/>
            <a:ext cx="5040766" cy="35581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862440" y="6440430"/>
            <a:ext cx="1182414" cy="365125"/>
          </a:xfrm>
        </p:spPr>
        <p:txBody>
          <a:bodyPr/>
          <a:lstStyle>
            <a:lvl1pPr>
              <a:defRPr sz="900" b="0" i="0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 Placeholder 331"/>
          <p:cNvSpPr>
            <a:spLocks noGrp="1"/>
          </p:cNvSpPr>
          <p:nvPr>
            <p:ph type="body" sz="quarter" idx="14" hasCustomPrompt="1"/>
          </p:nvPr>
        </p:nvSpPr>
        <p:spPr>
          <a:xfrm>
            <a:off x="5511114" y="3657599"/>
            <a:ext cx="6378972" cy="229629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11113" indent="-11113">
              <a:lnSpc>
                <a:spcPct val="100000"/>
              </a:lnSpc>
              <a:spcBef>
                <a:spcPts val="0"/>
              </a:spcBef>
              <a:buNone/>
              <a:tabLst/>
              <a:defRPr sz="4800" b="0" i="0" cap="none" baseline="0">
                <a:solidFill>
                  <a:schemeClr val="accent1"/>
                </a:solidFill>
                <a:latin typeface="Aptos" panose="020B0004020202020204" pitchFamily="34" charset="0"/>
                <a:cs typeface="Aptos" panose="020B0004020202020204" pitchFamily="34" charset="0"/>
              </a:defRPr>
            </a:lvl1pPr>
            <a:lvl2pPr>
              <a:defRPr b="0" i="0">
                <a:latin typeface="AndesExtraLight"/>
                <a:cs typeface="AndesExtraLight"/>
              </a:defRPr>
            </a:lvl2pPr>
            <a:lvl3pPr>
              <a:defRPr b="0" i="0">
                <a:latin typeface="AndesExtraLight"/>
                <a:cs typeface="AndesExtraLight"/>
              </a:defRPr>
            </a:lvl3pPr>
            <a:lvl4pPr>
              <a:defRPr b="0" i="0">
                <a:latin typeface="AndesExtraLight"/>
                <a:cs typeface="AndesExtraLight"/>
              </a:defRPr>
            </a:lvl4pPr>
            <a:lvl5pPr>
              <a:defRPr b="0" i="0">
                <a:latin typeface="AndesExtraLight"/>
                <a:cs typeface="AndesExtraLight"/>
              </a:defRPr>
            </a:lvl5pPr>
          </a:lstStyle>
          <a:p>
            <a:r>
              <a:rPr lang="en-US" kern="0" dirty="0"/>
              <a:t>Add New Section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D0FC58-6D9A-1B40-4D40-CD9A2779A5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56205" y="0"/>
            <a:ext cx="7335795" cy="91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6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ue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EBF415-49E9-22B9-DD8D-382F26AFC9CF}"/>
              </a:ext>
            </a:extLst>
          </p:cNvPr>
          <p:cNvSpPr/>
          <p:nvPr userDrawn="1"/>
        </p:nvSpPr>
        <p:spPr>
          <a:xfrm>
            <a:off x="0" y="0"/>
            <a:ext cx="12192000" cy="6856215"/>
          </a:xfrm>
          <a:prstGeom prst="rect">
            <a:avLst/>
          </a:prstGeom>
          <a:gradFill flip="none" rotWithShape="1">
            <a:gsLst>
              <a:gs pos="100000">
                <a:srgbClr val="20617F"/>
              </a:gs>
              <a:gs pos="0">
                <a:srgbClr val="002D3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905140-87C0-5539-1663-23E207DAF9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781" r="15041"/>
          <a:stretch>
            <a:fillRect/>
          </a:stretch>
        </p:blipFill>
        <p:spPr>
          <a:xfrm>
            <a:off x="7909388" y="0"/>
            <a:ext cx="4282611" cy="331689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862440" y="6440430"/>
            <a:ext cx="1182414" cy="365125"/>
          </a:xfrm>
        </p:spPr>
        <p:txBody>
          <a:bodyPr/>
          <a:lstStyle>
            <a:lvl1pPr>
              <a:defRPr sz="900" b="0" i="0">
                <a:solidFill>
                  <a:srgbClr val="FFFFFF"/>
                </a:solidFill>
                <a:latin typeface="Aptos" panose="020B0004020202020204" pitchFamily="34" charset="0"/>
              </a:defRPr>
            </a:lvl1pPr>
          </a:lstStyle>
          <a:p>
            <a:pPr>
              <a:defRPr/>
            </a:pPr>
            <a:endParaRPr lang="en-US" i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EA55EB-2697-323A-CC71-CBE2B08E70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5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4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ue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2C8A2D-7E73-0263-BC5C-D060CAE324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3" y="1785"/>
            <a:ext cx="12188826" cy="6856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273" y="1804069"/>
            <a:ext cx="4779818" cy="3525023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chemeClr val="accent5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978056" y="6426106"/>
            <a:ext cx="1035269" cy="365125"/>
          </a:xfrm>
        </p:spPr>
        <p:txBody>
          <a:bodyPr/>
          <a:lstStyle>
            <a:lvl1pPr>
              <a:defRPr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>
              <a:defRPr/>
            </a:pPr>
            <a:fld id="{E067091C-D2E8-4B35-9C05-5008AC765F06}" type="slidenum">
              <a:rPr lang="en-US" smtClean="0"/>
              <a:pPr>
                <a:defRPr/>
              </a:pPr>
              <a:t>‹#›</a:t>
            </a:fld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82132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ue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2C8A2D-7E73-0263-BC5C-D060CAE324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173" y="1785"/>
            <a:ext cx="12188826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3" y="2901083"/>
            <a:ext cx="4779818" cy="3525023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chemeClr val="accent5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978056" y="6426106"/>
            <a:ext cx="1035269" cy="365125"/>
          </a:xfrm>
        </p:spPr>
        <p:txBody>
          <a:bodyPr/>
          <a:lstStyle>
            <a:lvl1pPr>
              <a:defRPr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>
              <a:defRPr/>
            </a:pPr>
            <a:fld id="{E067091C-D2E8-4B35-9C05-5008AC765F06}" type="slidenum">
              <a:rPr lang="en-US" smtClean="0"/>
              <a:pPr>
                <a:defRPr/>
              </a:pPr>
              <a:t>‹#›</a:t>
            </a:fld>
            <a:endParaRPr lang="en-US" i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208B27-C0DC-BE1C-5D49-24B4917716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1967" t="22156" r="-5609" b="-18977"/>
          <a:stretch>
            <a:fillRect/>
          </a:stretch>
        </p:blipFill>
        <p:spPr>
          <a:xfrm flipH="1">
            <a:off x="7412182" y="-1"/>
            <a:ext cx="4779818" cy="443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2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8002-315D-49B1-B10F-137139C4B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896" y="1122363"/>
            <a:ext cx="7276733" cy="3381398"/>
          </a:xfrm>
        </p:spPr>
        <p:txBody>
          <a:bodyPr anchor="b">
            <a:normAutofit/>
          </a:bodyPr>
          <a:lstStyle>
            <a:lvl1pPr algn="l">
              <a:defRPr sz="4800" cap="none" spc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535E0-4D9C-4DCA-8569-64503C5DC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894" y="4612942"/>
            <a:ext cx="7276733" cy="1181683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83B68-70CF-4A98-948C-6EA4BD68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326951E3-958F-4611-B170-D081BA0250F9}" type="datetimeFigureOut">
              <a:rPr lang="en-US" smtClean="0"/>
              <a:pPr/>
              <a:t>2/8/2026</a:t>
            </a:fld>
            <a:endParaRPr lang="en-US" b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C2EF9-7F83-4AD3-B3F6-B9D4618D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751B-3464-41CD-B728-A72BB191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 b="0"/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424179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A58E68-5069-D2E6-6C73-8B4E947CDD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157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ECE62A-56C0-4996-781C-F6F778767B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9000"/>
          </a:blip>
          <a:srcRect l="-21391" t="-13470" r="14435" b="8434"/>
          <a:stretch>
            <a:fillRect/>
          </a:stretch>
        </p:blipFill>
        <p:spPr>
          <a:xfrm>
            <a:off x="3678621" y="956441"/>
            <a:ext cx="8513379" cy="590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8518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193F-AFAD-4A9A-B0EF-530DFB19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25" y="876299"/>
            <a:ext cx="7876722" cy="37131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1BBE4-9FC1-4F89-B120-1C49D816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826" y="4746170"/>
            <a:ext cx="6781301" cy="1048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30A6B-E3FD-4920-8128-C263CA1D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326951E3-958F-4611-B170-D081BA0250F9}" type="datetimeFigureOut">
              <a:rPr lang="en-US" smtClean="0"/>
              <a:pPr/>
              <a:t>2/8/2026</a:t>
            </a:fld>
            <a:endParaRPr lang="en-US" b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66B85-0649-47DB-AD69-458D8F60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25931-A293-42E9-BDF5-B2AE121D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17266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D468-D010-4225-B024-DCEF543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1955"/>
            <a:ext cx="10441236" cy="13983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D60A0-FCAB-425A-9ECD-94CDE4F47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926" y="1983242"/>
            <a:ext cx="5007110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F986B-07CB-4FB0-9419-2AAB318B8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063" y="2813959"/>
            <a:ext cx="5007110" cy="32439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9D784-7968-4E8B-B704-E42EE8F18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9255" y="1983242"/>
            <a:ext cx="5031769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5754F-08D1-4593-988F-95F0ED1A0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255" y="2813959"/>
            <a:ext cx="5031769" cy="32439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D2E61-83B4-4C8F-BBFE-D9592034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0C136-A664-4013-8073-B0C6BDEF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E9547-8EE7-461B-9E99-484B11E9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9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A30B5FE-32F9-B2DB-99C3-C81CAB97154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49000"/>
          </a:blip>
          <a:srcRect l="22294" t="-13470" r="-29250" b="8434"/>
          <a:stretch>
            <a:fillRect/>
          </a:stretch>
        </p:blipFill>
        <p:spPr>
          <a:xfrm>
            <a:off x="0" y="956441"/>
            <a:ext cx="8513379" cy="59015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593DBB-125A-D386-D53B-C7C60FD7D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" y="0"/>
            <a:ext cx="12192000" cy="15765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8CBCD-166B-4F97-A6DF-DAA3BF2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36" y="400833"/>
            <a:ext cx="11373771" cy="8236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4D6D9-636D-450B-839A-22AE0CED2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8835" y="1729946"/>
            <a:ext cx="11373772" cy="4239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6CAEC-1EE5-4B71-9646-5C378EEBE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93462" y="6356350"/>
            <a:ext cx="3361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rgbClr val="267D80"/>
                </a:solidFill>
                <a:latin typeface="Aptos" panose="020B0004020202020204" pitchFamily="34" charset="0"/>
              </a:defRPr>
            </a:lvl1pPr>
          </a:lstStyle>
          <a:p>
            <a:fld id="{326951E3-958F-4611-B170-D081BA0250F9}" type="datetimeFigureOut">
              <a:rPr lang="en-US" smtClean="0"/>
              <a:pPr/>
              <a:t>2/8/2026</a:t>
            </a:fld>
            <a:endParaRPr lang="en-US" b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70EF8-70B2-4AFC-8388-691A146AA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25" y="6356350"/>
            <a:ext cx="4488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cap="none" spc="0" baseline="0">
                <a:solidFill>
                  <a:srgbClr val="267D80"/>
                </a:solidFill>
                <a:latin typeface="Aptos" panose="020B0004020202020204" pitchFamily="34" charset="0"/>
              </a:defRPr>
            </a:lvl1pPr>
          </a:lstStyle>
          <a:p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7DC7-D05C-4038-B51A-F00B7B9C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9601" y="6356350"/>
            <a:ext cx="617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1">
                <a:solidFill>
                  <a:srgbClr val="267D80"/>
                </a:solidFill>
                <a:latin typeface="Aptos" panose="020B0004020202020204" pitchFamily="34" charset="0"/>
              </a:defRPr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 b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0CCBBE-D749-A65D-27A2-0F583DDC2D8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0710046" y="6642100"/>
            <a:ext cx="1307224" cy="138499"/>
          </a:xfrm>
          <a:prstGeom prst="rect">
            <a:avLst/>
          </a:prstGeom>
        </p:spPr>
        <p:txBody>
          <a:bodyPr horzOverflow="overflow" wrap="square" lIns="0" tIns="0" rIns="0" bIns="0">
            <a:spAutoFit/>
          </a:bodyPr>
          <a:lstStyle/>
          <a:p>
            <a:pPr algn="r"/>
            <a:r>
              <a:rPr lang="en-US" sz="900" b="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335777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25" r:id="rId1"/>
    <p:sldLayoutId id="2147485845" r:id="rId2"/>
    <p:sldLayoutId id="2147485844" r:id="rId3"/>
    <p:sldLayoutId id="2147485843" r:id="rId4"/>
    <p:sldLayoutId id="2147485846" r:id="rId5"/>
    <p:sldLayoutId id="2147485824" r:id="rId6"/>
    <p:sldLayoutId id="2147485840" r:id="rId7"/>
    <p:sldLayoutId id="2147485826" r:id="rId8"/>
    <p:sldLayoutId id="2147485828" r:id="rId9"/>
    <p:sldLayoutId id="2147485842" r:id="rId10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lang="en-US" sz="3200" b="1" kern="1200">
          <a:solidFill>
            <a:schemeClr val="accent6"/>
          </a:solidFill>
          <a:latin typeface="Aptos" panose="020B0004020202020204" pitchFamily="34" charset="0"/>
          <a:ea typeface="+mn-ea"/>
          <a:cs typeface="Angsana New" panose="02020603050405020304" pitchFamily="18" charset="-34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SzPct val="70000"/>
        <a:buFont typeface="Arial" panose="020B0604020202020204" pitchFamily="34" charset="0"/>
        <a:buNone/>
        <a:defRPr sz="1800" kern="1200">
          <a:solidFill>
            <a:srgbClr val="002E38"/>
          </a:solidFill>
          <a:latin typeface="Aptos" panose="020B0004020202020204" pitchFamily="34" charset="0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Tx/>
        <a:buNone/>
        <a:defRPr sz="1600" i="1" kern="1200">
          <a:solidFill>
            <a:srgbClr val="002E38"/>
          </a:solidFill>
          <a:latin typeface="Aptos" panose="020B0004020202020204" pitchFamily="34" charset="0"/>
          <a:ea typeface="+mn-ea"/>
          <a:cs typeface="+mn-cs"/>
        </a:defRPr>
      </a:lvl2pPr>
      <a:lvl3pPr marL="50292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rgbClr val="002E38"/>
          </a:solidFill>
          <a:latin typeface="Aptos" panose="020B0004020202020204" pitchFamily="34" charset="0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None/>
        <a:defRPr sz="1400" i="1" kern="1200">
          <a:solidFill>
            <a:srgbClr val="002E38"/>
          </a:solidFill>
          <a:latin typeface="Aptos" panose="020B0004020202020204" pitchFamily="34" charset="0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400" kern="1200">
          <a:solidFill>
            <a:srgbClr val="002E38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00">
          <p15:clr>
            <a:srgbClr val="F26B43"/>
          </p15:clr>
        </p15:guide>
        <p15:guide id="4" pos="7104">
          <p15:clr>
            <a:srgbClr val="F26B43"/>
          </p15:clr>
        </p15:guide>
        <p15:guide id="5" orient="horz" pos="3816">
          <p15:clr>
            <a:srgbClr val="F26B43"/>
          </p15:clr>
        </p15:guide>
        <p15:guide id="6" orient="horz" pos="552">
          <p15:clr>
            <a:srgbClr val="F26B43"/>
          </p15:clr>
        </p15:guide>
        <p15:guide id="14" pos="66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microsoft.com/office/2007/relationships/diagramDrawing" Target="../diagrams/drawing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QuickStyle" Target="../diagrams/quickStyle3.xml"/><Relationship Id="rId5" Type="http://schemas.openxmlformats.org/officeDocument/2006/relationships/diagramQuickStyle" Target="../diagrams/quickStyle2.xml"/><Relationship Id="rId10" Type="http://schemas.openxmlformats.org/officeDocument/2006/relationships/diagramLayout" Target="../diagrams/layout3.xml"/><Relationship Id="rId4" Type="http://schemas.openxmlformats.org/officeDocument/2006/relationships/diagramLayout" Target="../diagrams/layout2.xml"/><Relationship Id="rId9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rochure&#10;&#10;AI-generated content may be incorrect.">
            <a:extLst>
              <a:ext uri="{FF2B5EF4-FFF2-40B4-BE49-F238E27FC236}">
                <a16:creationId xmlns:a16="http://schemas.microsoft.com/office/drawing/2014/main" id="{BA6B94E8-02EF-581B-9C5B-333228236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85"/>
            <a:ext cx="12195175" cy="68562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2A4DD2-0E43-14BD-D955-4CA1CD689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6783" y="462844"/>
            <a:ext cx="2051233" cy="4007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E99CAE-D543-1C26-102D-BE9393178E3B}"/>
              </a:ext>
            </a:extLst>
          </p:cNvPr>
          <p:cNvSpPr txBox="1">
            <a:spLocks/>
          </p:cNvSpPr>
          <p:nvPr/>
        </p:nvSpPr>
        <p:spPr>
          <a:xfrm>
            <a:off x="5923722" y="5037223"/>
            <a:ext cx="5523672" cy="369332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>
                <a:solidFill>
                  <a:schemeClr val="accent6"/>
                </a:solidFill>
                <a:latin typeface="Aptos" panose="020B0004020202020204" pitchFamily="34" charset="0"/>
                <a:ea typeface="+mn-ea"/>
                <a:cs typeface="Angsana New" panose="02020603050405020304" pitchFamily="18" charset="-34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0" dirty="0">
                <a:solidFill>
                  <a:schemeClr val="accent5"/>
                </a:solidFill>
              </a:rPr>
              <a:t>FEBRUARY 2026</a:t>
            </a:r>
          </a:p>
        </p:txBody>
      </p:sp>
      <p:pic>
        <p:nvPicPr>
          <p:cNvPr id="5" name="Picture 4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68A307B7-294E-14DE-F262-21C853D108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236" y="5083376"/>
            <a:ext cx="1311780" cy="13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94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4380D-B29C-BB39-8E67-C6DA05C3D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34" y="400833"/>
            <a:ext cx="11373771" cy="81338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Addressing the Financial Challenges of Desalination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41891-7307-7C1F-4BA1-CAE2ED430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834" y="2152317"/>
            <a:ext cx="3265289" cy="1294778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  <a:effectLst/>
              </a:rPr>
              <a:t>Financial sustainability of desalination is required at three levels.</a:t>
            </a:r>
            <a:endParaRPr lang="en-GB" sz="2400" strike="sngStrike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576E88-EA05-922B-997B-133C64FB6690}"/>
              </a:ext>
            </a:extLst>
          </p:cNvPr>
          <p:cNvSpPr txBox="1"/>
          <p:nvPr/>
        </p:nvSpPr>
        <p:spPr>
          <a:xfrm>
            <a:off x="4426810" y="2152317"/>
            <a:ext cx="2821135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182880" rIns="182880" bIns="182880" anchor="ctr" anchorCtr="0">
            <a:noAutofit/>
          </a:bodyPr>
          <a:lstStyle/>
          <a:p>
            <a:pPr marL="0" indent="0" algn="ctr">
              <a:buNone/>
            </a:pPr>
            <a:r>
              <a:rPr lang="en-US" sz="2000" b="0" dirty="0">
                <a:latin typeface="Aptos" panose="020B0004020202020204" pitchFamily="34" charset="0"/>
              </a:rPr>
              <a:t>Entire Sector</a:t>
            </a:r>
            <a:endParaRPr lang="en-GB" sz="2000" b="0" dirty="0"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80A5F7-DB48-881C-4ABF-AFDEC84C8586}"/>
              </a:ext>
            </a:extLst>
          </p:cNvPr>
          <p:cNvSpPr txBox="1"/>
          <p:nvPr/>
        </p:nvSpPr>
        <p:spPr>
          <a:xfrm>
            <a:off x="6394838" y="3429000"/>
            <a:ext cx="2821135" cy="914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182880" tIns="182880" rIns="182880" bIns="182880" anchor="ctr" anchorCtr="0">
            <a:noAutofit/>
          </a:bodyPr>
          <a:lstStyle/>
          <a:p>
            <a:pPr marL="0" indent="0" algn="ctr">
              <a:buNone/>
            </a:pPr>
            <a:r>
              <a:rPr lang="en-US" sz="2000" b="0" dirty="0">
                <a:latin typeface="Aptos" panose="020B0004020202020204" pitchFamily="34" charset="0"/>
              </a:rPr>
              <a:t>Individual Projects</a:t>
            </a:r>
            <a:endParaRPr lang="en-GB" sz="2000" b="0" dirty="0">
              <a:latin typeface="Aptos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CB6D3A-5AC5-18AF-E141-651D8F3622B7}"/>
              </a:ext>
            </a:extLst>
          </p:cNvPr>
          <p:cNvSpPr txBox="1"/>
          <p:nvPr/>
        </p:nvSpPr>
        <p:spPr>
          <a:xfrm>
            <a:off x="8362866" y="4748590"/>
            <a:ext cx="2821135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182880" tIns="182880" rIns="182880" bIns="182880" anchor="ctr" anchorCtr="0">
            <a:noAutofit/>
          </a:bodyPr>
          <a:lstStyle/>
          <a:p>
            <a:pPr marL="0" indent="0" algn="ctr">
              <a:buNone/>
            </a:pPr>
            <a:r>
              <a:rPr lang="en-US" sz="2000" b="0" dirty="0">
                <a:latin typeface="Aptos" panose="020B0004020202020204" pitchFamily="34" charset="0"/>
              </a:rPr>
              <a:t>Vulnerable Households</a:t>
            </a:r>
            <a:endParaRPr lang="en-GB" sz="2000" b="0" dirty="0">
              <a:latin typeface="Aptos" panose="020B0004020202020204" pitchFamily="34" charset="0"/>
            </a:endParaRP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0A87770D-20CB-57DF-A937-93613DE3F95F}"/>
              </a:ext>
            </a:extLst>
          </p:cNvPr>
          <p:cNvCxnSpPr>
            <a:stCxn id="5" idx="3"/>
            <a:endCxn id="6" idx="0"/>
          </p:cNvCxnSpPr>
          <p:nvPr/>
        </p:nvCxnSpPr>
        <p:spPr>
          <a:xfrm>
            <a:off x="7247945" y="2609517"/>
            <a:ext cx="557461" cy="819483"/>
          </a:xfrm>
          <a:prstGeom prst="bentConnector2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0620DE29-B699-2839-59E6-962C0601C461}"/>
              </a:ext>
            </a:extLst>
          </p:cNvPr>
          <p:cNvCxnSpPr>
            <a:cxnSpLocks/>
            <a:stCxn id="6" idx="3"/>
            <a:endCxn id="7" idx="0"/>
          </p:cNvCxnSpPr>
          <p:nvPr/>
        </p:nvCxnSpPr>
        <p:spPr>
          <a:xfrm>
            <a:off x="9215973" y="3886200"/>
            <a:ext cx="557461" cy="862390"/>
          </a:xfrm>
          <a:prstGeom prst="bentConnector2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183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370A4-5B8E-9A9F-CE00-E3F4E619D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34" y="400833"/>
            <a:ext cx="11373771" cy="813386"/>
          </a:xfrm>
        </p:spPr>
        <p:txBody>
          <a:bodyPr>
            <a:normAutofit/>
          </a:bodyPr>
          <a:lstStyle/>
          <a:p>
            <a:r>
              <a:rPr lang="en-US" dirty="0"/>
              <a:t>Sector-Wide Financial Sustainability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D72038-7B82-3814-5855-A4B12180640E}"/>
              </a:ext>
            </a:extLst>
          </p:cNvPr>
          <p:cNvSpPr txBox="1"/>
          <p:nvPr/>
        </p:nvSpPr>
        <p:spPr>
          <a:xfrm>
            <a:off x="7017080" y="4811726"/>
            <a:ext cx="4506865" cy="8016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0" tIns="0" rIns="0" bIns="0" anchor="ctr" anchorCtr="0">
            <a:spAutoFit/>
          </a:bodyPr>
          <a:lstStyle/>
          <a:p>
            <a:pPr marL="0" indent="0">
              <a:lnSpc>
                <a:spcPct val="110000"/>
              </a:lnSpc>
              <a:spcAft>
                <a:spcPts val="1800"/>
              </a:spcAft>
              <a:buNone/>
            </a:pPr>
            <a:r>
              <a:rPr lang="en-GB" sz="1600" dirty="0">
                <a:solidFill>
                  <a:schemeClr val="tx1"/>
                </a:solidFill>
                <a:latin typeface="Aptos" panose="020B0004020202020204" pitchFamily="34" charset="0"/>
              </a:rPr>
              <a:t>Regulation of related sectors</a:t>
            </a:r>
            <a:r>
              <a:rPr lang="en-GB" sz="1600" b="0" dirty="0">
                <a:solidFill>
                  <a:schemeClr val="tx1"/>
                </a:solidFill>
                <a:latin typeface="Aptos" panose="020B0004020202020204" pitchFamily="34" charset="0"/>
              </a:rPr>
              <a:t>—especially energy—may also shape the viability, cost, and environmental impact of desalination initiatives.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53C1474-5CF5-D509-E386-AB629E628FEF}"/>
              </a:ext>
            </a:extLst>
          </p:cNvPr>
          <p:cNvCxnSpPr>
            <a:cxnSpLocks/>
          </p:cNvCxnSpPr>
          <p:nvPr/>
        </p:nvCxnSpPr>
        <p:spPr>
          <a:xfrm>
            <a:off x="5128050" y="5212543"/>
            <a:ext cx="14097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0E3F64D-9EF2-95B7-05AE-4184F78855C0}"/>
              </a:ext>
            </a:extLst>
          </p:cNvPr>
          <p:cNvSpPr/>
          <p:nvPr/>
        </p:nvSpPr>
        <p:spPr>
          <a:xfrm>
            <a:off x="5728901" y="4668323"/>
            <a:ext cx="1088441" cy="1088441"/>
          </a:xfrm>
          <a:prstGeom prst="ellipse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algn="ctr" defTabSz="488950">
              <a:lnSpc>
                <a:spcPct val="90000"/>
              </a:lnSpc>
              <a:spcAft>
                <a:spcPct val="15000"/>
              </a:spcAft>
            </a:pPr>
            <a:endParaRPr lang="en-GB" sz="14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42103-5380-8B36-25DF-FD43383B2752}"/>
              </a:ext>
            </a:extLst>
          </p:cNvPr>
          <p:cNvSpPr txBox="1"/>
          <p:nvPr/>
        </p:nvSpPr>
        <p:spPr>
          <a:xfrm>
            <a:off x="7017080" y="2292018"/>
            <a:ext cx="4506865" cy="8016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0" tIns="0" rIns="0" bIns="0" anchor="ctr" anchorCtr="0">
            <a:spAutoFit/>
          </a:bodyPr>
          <a:lstStyle/>
          <a:p>
            <a:pPr marL="0" indent="0">
              <a:lnSpc>
                <a:spcPct val="110000"/>
              </a:lnSpc>
              <a:spcAft>
                <a:spcPts val="1800"/>
              </a:spcAft>
              <a:buNone/>
            </a:pPr>
            <a:r>
              <a:rPr lang="en-GB" sz="1600" dirty="0">
                <a:solidFill>
                  <a:schemeClr val="accent4"/>
                </a:solidFill>
                <a:latin typeface="Aptos" panose="020B0004020202020204" pitchFamily="34" charset="0"/>
                <a:ea typeface="+mn-ea"/>
                <a:cs typeface="+mn-cs"/>
              </a:rPr>
              <a:t>Integrating national desalination programs </a:t>
            </a:r>
            <a:r>
              <a:rPr lang="en-GB" sz="1600" b="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rPr>
              <a:t>within broader water sector planning strategies can help optimize the required capacity and control costs.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CA0BBD-15BB-1F82-DE15-1F4DBEFC7FDF}"/>
              </a:ext>
            </a:extLst>
          </p:cNvPr>
          <p:cNvCxnSpPr>
            <a:cxnSpLocks/>
          </p:cNvCxnSpPr>
          <p:nvPr/>
        </p:nvCxnSpPr>
        <p:spPr>
          <a:xfrm>
            <a:off x="5128050" y="2692835"/>
            <a:ext cx="128016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6C52B380-E065-7DC7-FB2A-EC0C2FBC14F6}"/>
              </a:ext>
            </a:extLst>
          </p:cNvPr>
          <p:cNvSpPr/>
          <p:nvPr/>
        </p:nvSpPr>
        <p:spPr>
          <a:xfrm>
            <a:off x="5728901" y="2148615"/>
            <a:ext cx="1088441" cy="1088441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algn="ctr" defTabSz="488950" fontAlgn="auto">
              <a:spcAft>
                <a:spcPct val="15000"/>
              </a:spcAft>
            </a:pPr>
            <a:endParaRPr lang="en-CA" sz="1400" dirty="0">
              <a:latin typeface="Aptos" panose="020B0004020202020204" pitchFamily="34" charset="0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FB02B3-CCA3-BE3E-6409-5C9FBACC67D3}"/>
              </a:ext>
            </a:extLst>
          </p:cNvPr>
          <p:cNvSpPr txBox="1"/>
          <p:nvPr/>
        </p:nvSpPr>
        <p:spPr>
          <a:xfrm>
            <a:off x="7017080" y="3539314"/>
            <a:ext cx="4775525" cy="8016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 anchorCtr="0">
            <a:spAutoFit/>
          </a:bodyPr>
          <a:lstStyle/>
          <a:p>
            <a:pPr marL="0" indent="0">
              <a:lnSpc>
                <a:spcPct val="110000"/>
              </a:lnSpc>
              <a:spcAft>
                <a:spcPts val="1800"/>
              </a:spcAft>
              <a:buNone/>
            </a:pPr>
            <a:r>
              <a:rPr lang="en-GB" sz="1600" dirty="0">
                <a:solidFill>
                  <a:schemeClr val="accent1"/>
                </a:solidFill>
                <a:latin typeface="Aptos" panose="020B0004020202020204" pitchFamily="34" charset="0"/>
              </a:rPr>
              <a:t>Appropriate fiscal policies and economic regulation </a:t>
            </a:r>
            <a:r>
              <a:rPr lang="en-GB" sz="1600" b="0" dirty="0">
                <a:solidFill>
                  <a:schemeClr val="tx1"/>
                </a:solidFill>
                <a:latin typeface="Aptos" panose="020B0004020202020204" pitchFamily="34" charset="0"/>
              </a:rPr>
              <a:t>can help achieve cost recovery and minimize the fiscal impact of increased desalination.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A6EF9B-9603-AF96-48C7-1CB2B11F6942}"/>
              </a:ext>
            </a:extLst>
          </p:cNvPr>
          <p:cNvCxnSpPr>
            <a:cxnSpLocks/>
          </p:cNvCxnSpPr>
          <p:nvPr/>
        </p:nvCxnSpPr>
        <p:spPr>
          <a:xfrm>
            <a:off x="3842569" y="3940163"/>
            <a:ext cx="2270336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E6A3755D-39D9-0750-CAB7-21738BA93A0B}"/>
              </a:ext>
            </a:extLst>
          </p:cNvPr>
          <p:cNvSpPr/>
          <p:nvPr/>
        </p:nvSpPr>
        <p:spPr>
          <a:xfrm>
            <a:off x="5728901" y="3395943"/>
            <a:ext cx="1088441" cy="1088441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algn="ctr" defTabSz="488950">
              <a:lnSpc>
                <a:spcPct val="90000"/>
              </a:lnSpc>
              <a:spcAft>
                <a:spcPct val="15000"/>
              </a:spcAft>
            </a:pPr>
            <a:endParaRPr lang="en-GB" sz="14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6941F13-3F1D-2776-066A-649B197C9CA3}"/>
              </a:ext>
            </a:extLst>
          </p:cNvPr>
          <p:cNvCxnSpPr>
            <a:cxnSpLocks/>
          </p:cNvCxnSpPr>
          <p:nvPr/>
        </p:nvCxnSpPr>
        <p:spPr>
          <a:xfrm>
            <a:off x="5128050" y="2692835"/>
            <a:ext cx="0" cy="251970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9D8AF338-0DF4-3882-E896-14FB394A0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438" y="2379860"/>
            <a:ext cx="551367" cy="59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C6F7382-BD9F-6BDD-2A3E-133C75D3B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438" y="3644989"/>
            <a:ext cx="551367" cy="59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7EC1340-3081-525F-DEEE-B4983D2D4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438" y="4947696"/>
            <a:ext cx="551367" cy="5980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05F54CE-F97D-E2A5-804C-A84F130DAAAC}"/>
              </a:ext>
            </a:extLst>
          </p:cNvPr>
          <p:cNvSpPr>
            <a:spLocks/>
          </p:cNvSpPr>
          <p:nvPr/>
        </p:nvSpPr>
        <p:spPr>
          <a:xfrm>
            <a:off x="643836" y="2123889"/>
            <a:ext cx="3657600" cy="3657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GB" sz="1600" b="0" dirty="0">
                <a:solidFill>
                  <a:schemeClr val="bg1"/>
                </a:solidFill>
                <a:latin typeface="Aptos" panose="020B0004020202020204" pitchFamily="34" charset="0"/>
              </a:rPr>
              <a:t>In many MICs and LICs in the region, expensive desalination combined with the financial vulnerability of many water service providers creates </a:t>
            </a:r>
            <a:r>
              <a:rPr lang="en-GB" sz="1600" dirty="0">
                <a:solidFill>
                  <a:schemeClr val="bg1"/>
                </a:solidFill>
                <a:latin typeface="Aptos" panose="020B0004020202020204" pitchFamily="34" charset="0"/>
              </a:rPr>
              <a:t>large fiscal risks</a:t>
            </a:r>
            <a:r>
              <a:rPr lang="en-GB" sz="1600" b="0" dirty="0">
                <a:solidFill>
                  <a:schemeClr val="bg1"/>
                </a:solidFill>
                <a:latin typeface="Aptos" panose="020B00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8777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73832-F332-C8C9-4784-708E731B5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34" y="400833"/>
            <a:ext cx="11551493" cy="813386"/>
          </a:xfrm>
        </p:spPr>
        <p:txBody>
          <a:bodyPr>
            <a:normAutofit/>
          </a:bodyPr>
          <a:lstStyle/>
          <a:p>
            <a:r>
              <a:rPr lang="en-US" dirty="0"/>
              <a:t>Country Example: Sector Reforms for Financial Sustainability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2C08FD-6F08-9887-84E9-DF20A378ADC0}"/>
              </a:ext>
            </a:extLst>
          </p:cNvPr>
          <p:cNvSpPr txBox="1"/>
          <p:nvPr/>
        </p:nvSpPr>
        <p:spPr>
          <a:xfrm>
            <a:off x="8933936" y="2472768"/>
            <a:ext cx="2889592" cy="333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600" b="0" dirty="0">
                <a:solidFill>
                  <a:srgbClr val="002E38"/>
                </a:solidFill>
                <a:latin typeface="Aptos" panose="020B0004020202020204" pitchFamily="34" charset="0"/>
                <a:ea typeface="+mn-ea"/>
                <a:cs typeface="+mn-cs"/>
              </a:rPr>
              <a:t>In the </a:t>
            </a:r>
            <a:r>
              <a:rPr lang="en-GB" sz="1600" dirty="0">
                <a:solidFill>
                  <a:schemeClr val="accent1"/>
                </a:solidFill>
                <a:latin typeface="Aptos" panose="020B0004020202020204" pitchFamily="34" charset="0"/>
                <a:ea typeface="+mn-ea"/>
                <a:cs typeface="+mn-cs"/>
              </a:rPr>
              <a:t>Arab Republic of Egypt</a:t>
            </a:r>
            <a:r>
              <a:rPr lang="en-GB" sz="1600" b="0" dirty="0">
                <a:solidFill>
                  <a:schemeClr val="accent1"/>
                </a:solidFill>
                <a:latin typeface="Aptos" panose="020B0004020202020204" pitchFamily="34" charset="0"/>
                <a:ea typeface="+mn-ea"/>
                <a:cs typeface="+mn-cs"/>
              </a:rPr>
              <a:t>, </a:t>
            </a:r>
            <a:r>
              <a:rPr lang="en-GB" sz="1600" dirty="0">
                <a:solidFill>
                  <a:schemeClr val="accent1"/>
                </a:solidFill>
                <a:latin typeface="Aptos" panose="020B0004020202020204" pitchFamily="34" charset="0"/>
                <a:ea typeface="+mn-ea"/>
                <a:cs typeface="+mn-cs"/>
              </a:rPr>
              <a:t>sector reform measures </a:t>
            </a:r>
            <a:r>
              <a:rPr lang="en-GB" sz="1600" b="0" dirty="0">
                <a:solidFill>
                  <a:srgbClr val="002E38"/>
                </a:solidFill>
                <a:latin typeface="Aptos" panose="020B0004020202020204" pitchFamily="34" charset="0"/>
                <a:ea typeface="+mn-ea"/>
                <a:cs typeface="+mn-cs"/>
              </a:rPr>
              <a:t>in four areas—IWRM, demand-side management, operational efficiency, and regulatory and institutional improvements—could help save about 2.33 BCM of water per year by 2050. In turn, this could </a:t>
            </a:r>
            <a:r>
              <a:rPr lang="en-GB" sz="1600" dirty="0">
                <a:solidFill>
                  <a:schemeClr val="accent1"/>
                </a:solidFill>
                <a:latin typeface="Aptos" panose="020B0004020202020204" pitchFamily="34" charset="0"/>
                <a:ea typeface="+mn-ea"/>
                <a:cs typeface="+mn-cs"/>
              </a:rPr>
              <a:t>reduce desalination CAPEX by US$5.5 billion </a:t>
            </a:r>
            <a:r>
              <a:rPr lang="en-GB" sz="1600" b="0" dirty="0">
                <a:solidFill>
                  <a:srgbClr val="002E38"/>
                </a:solidFill>
                <a:latin typeface="Aptos" panose="020B0004020202020204" pitchFamily="34" charset="0"/>
                <a:ea typeface="+mn-ea"/>
                <a:cs typeface="+mn-cs"/>
              </a:rPr>
              <a:t>and annual </a:t>
            </a:r>
            <a:r>
              <a:rPr lang="en-GB" sz="1600" dirty="0">
                <a:solidFill>
                  <a:schemeClr val="accent1"/>
                </a:solidFill>
                <a:latin typeface="Aptos" panose="020B0004020202020204" pitchFamily="34" charset="0"/>
                <a:ea typeface="+mn-ea"/>
                <a:cs typeface="+mn-cs"/>
              </a:rPr>
              <a:t>OPEX by US$500 million</a:t>
            </a:r>
            <a:r>
              <a:rPr lang="en-GB" sz="1600" b="0" dirty="0">
                <a:solidFill>
                  <a:srgbClr val="002E38"/>
                </a:solidFill>
                <a:latin typeface="Aptos" panose="020B00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4ECE35-CCCB-E250-F627-E28887F23BAB}"/>
              </a:ext>
            </a:extLst>
          </p:cNvPr>
          <p:cNvSpPr txBox="1"/>
          <p:nvPr/>
        </p:nvSpPr>
        <p:spPr>
          <a:xfrm>
            <a:off x="1536970" y="1387929"/>
            <a:ext cx="9520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Aptos" panose="020B0004020202020204" pitchFamily="34" charset="0"/>
              </a:rPr>
              <a:t>Demand-Side and Supply-Side Measures to Manage Water Demand in 2050</a:t>
            </a:r>
          </a:p>
        </p:txBody>
      </p:sp>
      <p:pic>
        <p:nvPicPr>
          <p:cNvPr id="9" name="Content Placeholder 8" descr="A graph showing different colored squares&#10;&#10;AI-generated content may be incorrect.">
            <a:extLst>
              <a:ext uri="{FF2B5EF4-FFF2-40B4-BE49-F238E27FC236}">
                <a16:creationId xmlns:a16="http://schemas.microsoft.com/office/drawing/2014/main" id="{242CCD86-CAC2-CCD0-4DCF-D3B06A2A4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12" y="1782917"/>
            <a:ext cx="7889640" cy="4716736"/>
          </a:xfrm>
        </p:spPr>
      </p:pic>
    </p:spTree>
    <p:extLst>
      <p:ext uri="{BB962C8B-B14F-4D97-AF65-F5344CB8AC3E}">
        <p14:creationId xmlns:p14="http://schemas.microsoft.com/office/powerpoint/2010/main" val="2730513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CAF5-6297-CBC7-819E-0916E25A4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Financing Desalination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44B57-B109-5AA4-1B13-7597900C6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" y="1604493"/>
            <a:ext cx="10436809" cy="1684885"/>
          </a:xfrm>
        </p:spPr>
        <p:txBody>
          <a:bodyPr wrap="square">
            <a:spAutoFit/>
          </a:bodyPr>
          <a:lstStyle/>
          <a:p>
            <a:pPr marL="635000" indent="-63500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effectLst/>
              </a:rPr>
              <a:t>Mobilizing private finance typically requires either </a:t>
            </a:r>
            <a:r>
              <a:rPr lang="en-GB" dirty="0">
                <a:solidFill>
                  <a:schemeClr val="accent1"/>
                </a:solidFill>
                <a:effectLst/>
              </a:rPr>
              <a:t>bankable projects or bankable utilities</a:t>
            </a:r>
            <a:r>
              <a:rPr lang="en-GB" dirty="0">
                <a:solidFill>
                  <a:schemeClr val="tx1"/>
                </a:solidFill>
                <a:effectLst/>
              </a:rPr>
              <a:t>—largely absent in most MICs and LICs in the Middle East and North Africa.</a:t>
            </a:r>
          </a:p>
          <a:p>
            <a:pPr marL="635000" indent="-63500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effectLst/>
              </a:rPr>
              <a:t>Public authorities must carefully design desalination projects and select </a:t>
            </a:r>
            <a:r>
              <a:rPr lang="en-GB" dirty="0">
                <a:solidFill>
                  <a:schemeClr val="accent1"/>
                </a:solidFill>
                <a:effectLst/>
              </a:rPr>
              <a:t>delivery models that maximize value for money </a:t>
            </a:r>
            <a:r>
              <a:rPr lang="en-GB" dirty="0">
                <a:solidFill>
                  <a:schemeClr val="tx1"/>
                </a:solidFill>
                <a:effectLst/>
              </a:rPr>
              <a:t>in their context.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A5EFF2-E6BC-6551-3A1B-503557753E5E}"/>
              </a:ext>
            </a:extLst>
          </p:cNvPr>
          <p:cNvSpPr txBox="1"/>
          <p:nvPr/>
        </p:nvSpPr>
        <p:spPr>
          <a:xfrm>
            <a:off x="7670799" y="3882768"/>
            <a:ext cx="3995049" cy="18466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182880" rIns="182880" bIns="182880">
            <a:spAutoFit/>
          </a:bodyPr>
          <a:lstStyle/>
          <a:p>
            <a:pPr marL="0" indent="0">
              <a:buNone/>
            </a:pPr>
            <a:r>
              <a:rPr lang="en-GB" sz="1600" b="0" dirty="0">
                <a:latin typeface="Aptos" panose="020B0004020202020204" pitchFamily="34" charset="0"/>
              </a:rPr>
              <a:t>Type and degree of </a:t>
            </a:r>
            <a:r>
              <a:rPr lang="en-GB" sz="1600" dirty="0">
                <a:latin typeface="Aptos" panose="020B0004020202020204" pitchFamily="34" charset="0"/>
              </a:rPr>
              <a:t>private sector participation </a:t>
            </a:r>
            <a:r>
              <a:rPr lang="en-GB" sz="1600" b="0" dirty="0">
                <a:latin typeface="Aptos" panose="020B0004020202020204" pitchFamily="34" charset="0"/>
              </a:rPr>
              <a:t>highly varies across the region by </a:t>
            </a:r>
            <a:r>
              <a:rPr lang="en-US" sz="1600" b="0" dirty="0">
                <a:latin typeface="Aptos" panose="020B0004020202020204" pitchFamily="34" charset="0"/>
              </a:rPr>
              <a:t>project scale, type, and sector and country contexts</a:t>
            </a:r>
            <a:r>
              <a:rPr lang="en-GB" sz="1600" b="0" dirty="0">
                <a:latin typeface="Aptos" panose="020B0004020202020204" pitchFamily="34" charset="0"/>
              </a:rPr>
              <a:t>, ranging from IWP, BOO, and BOT to DBO, hybrid contracts, and EPC.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691805-1AC4-4060-600C-606D46C37818}"/>
              </a:ext>
            </a:extLst>
          </p:cNvPr>
          <p:cNvSpPr/>
          <p:nvPr/>
        </p:nvSpPr>
        <p:spPr>
          <a:xfrm>
            <a:off x="526151" y="1695382"/>
            <a:ext cx="499638" cy="499638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algn="ctr" defTabSz="488950" fontAlgn="auto">
              <a:spcAft>
                <a:spcPct val="15000"/>
              </a:spcAft>
            </a:pPr>
            <a:r>
              <a:rPr lang="en-CA" sz="2000" dirty="0">
                <a:latin typeface="Aptos" panose="020B0004020202020204" pitchFamily="34" charset="0"/>
                <a:ea typeface="Calibri" panose="020F0502020204030204" pitchFamily="34" charset="0"/>
                <a:cs typeface="Times New Roman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607DDCD-9344-5F52-6394-950E03179D21}"/>
              </a:ext>
            </a:extLst>
          </p:cNvPr>
          <p:cNvSpPr/>
          <p:nvPr/>
        </p:nvSpPr>
        <p:spPr>
          <a:xfrm>
            <a:off x="526151" y="2643025"/>
            <a:ext cx="499638" cy="49963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algn="ctr" defTabSz="488950" fontAlgn="auto">
              <a:spcAft>
                <a:spcPct val="15000"/>
              </a:spcAft>
            </a:pPr>
            <a:r>
              <a:rPr lang="en-CA" sz="2000" dirty="0">
                <a:latin typeface="Aptos" panose="020B0004020202020204" pitchFamily="34" charset="0"/>
                <a:ea typeface="Calibri" panose="020F0502020204030204" pitchFamily="34" charset="0"/>
                <a:cs typeface="Times New Roman"/>
              </a:rPr>
              <a:t>2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1630A5FC-3F83-26B9-2DDC-33D1BB5D9C6F}"/>
              </a:ext>
            </a:extLst>
          </p:cNvPr>
          <p:cNvCxnSpPr>
            <a:cxnSpLocks/>
            <a:stCxn id="8" idx="4"/>
            <a:endCxn id="5" idx="0"/>
          </p:cNvCxnSpPr>
          <p:nvPr/>
        </p:nvCxnSpPr>
        <p:spPr>
          <a:xfrm rot="16200000" flipH="1">
            <a:off x="4852095" y="-933462"/>
            <a:ext cx="740105" cy="8892354"/>
          </a:xfrm>
          <a:prstGeom prst="bentConnector3">
            <a:avLst>
              <a:gd name="adj1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EE88589-7926-7405-FF77-63C98FD5B21B}"/>
              </a:ext>
            </a:extLst>
          </p:cNvPr>
          <p:cNvSpPr txBox="1">
            <a:spLocks/>
          </p:cNvSpPr>
          <p:nvPr/>
        </p:nvSpPr>
        <p:spPr>
          <a:xfrm>
            <a:off x="497891" y="3632351"/>
            <a:ext cx="6969709" cy="23496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None/>
              <a:defRPr sz="1800" kern="1200">
                <a:solidFill>
                  <a:srgbClr val="002E38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70000"/>
              <a:buFontTx/>
              <a:buNone/>
              <a:defRPr sz="1600" i="1" kern="1200">
                <a:solidFill>
                  <a:srgbClr val="002E38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rgbClr val="002E38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400" i="1" kern="1200">
                <a:solidFill>
                  <a:srgbClr val="002E38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400" kern="1200">
                <a:solidFill>
                  <a:srgbClr val="002E38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0" indent="-635000" fontAlgn="auto">
              <a:lnSpc>
                <a:spcPct val="120000"/>
              </a:lnSpc>
              <a:spcAft>
                <a:spcPts val="1200"/>
              </a:spcAft>
              <a:buFont typeface="+mj-lt"/>
              <a:buAutoNum type="arabicPeriod" startAt="3"/>
            </a:pPr>
            <a:r>
              <a:rPr lang="en-GB" b="0" dirty="0">
                <a:solidFill>
                  <a:schemeClr val="tx1"/>
                </a:solidFill>
              </a:rPr>
              <a:t>Scaling desalination finance requires MICs and LICs in the region to foster a broader </a:t>
            </a:r>
            <a:r>
              <a:rPr lang="en-GB" b="0" dirty="0">
                <a:solidFill>
                  <a:schemeClr val="accent1"/>
                </a:solidFill>
              </a:rPr>
              <a:t>enabling environment </a:t>
            </a:r>
            <a:r>
              <a:rPr lang="en-GB" b="0" dirty="0">
                <a:solidFill>
                  <a:schemeClr val="tx1"/>
                </a:solidFill>
              </a:rPr>
              <a:t>that reduces risks and attracts diverse investors.</a:t>
            </a:r>
          </a:p>
          <a:p>
            <a:pPr marL="635000" indent="-635000" fontAlgn="auto">
              <a:lnSpc>
                <a:spcPct val="120000"/>
              </a:lnSpc>
              <a:spcAft>
                <a:spcPts val="1200"/>
              </a:spcAft>
              <a:buFont typeface="+mj-lt"/>
              <a:buAutoNum type="arabicPeriod" startAt="3"/>
            </a:pPr>
            <a:r>
              <a:rPr lang="en-GB" b="0" dirty="0">
                <a:solidFill>
                  <a:schemeClr val="tx1"/>
                </a:solidFill>
              </a:rPr>
              <a:t>Beyond enabling reforms, public finance can be deployed directly to </a:t>
            </a:r>
            <a:r>
              <a:rPr lang="en-GB" b="0" dirty="0">
                <a:solidFill>
                  <a:schemeClr val="accent1"/>
                </a:solidFill>
              </a:rPr>
              <a:t>derisk projects and reduce the cost of capital</a:t>
            </a:r>
            <a:r>
              <a:rPr lang="en-GB" b="0" dirty="0">
                <a:solidFill>
                  <a:schemeClr val="tx1"/>
                </a:solidFill>
              </a:rPr>
              <a:t>, thereby enhancing project bankability and affordability.</a:t>
            </a:r>
            <a:endParaRPr lang="en-GB" b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C87A201-2CF6-AE52-D62C-7DBDBD4EEE75}"/>
              </a:ext>
            </a:extLst>
          </p:cNvPr>
          <p:cNvSpPr/>
          <p:nvPr/>
        </p:nvSpPr>
        <p:spPr>
          <a:xfrm>
            <a:off x="526151" y="3717668"/>
            <a:ext cx="499638" cy="499638"/>
          </a:xfrm>
          <a:prstGeom prst="ellipse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algn="ctr" defTabSz="488950" fontAlgn="auto">
              <a:spcAft>
                <a:spcPct val="15000"/>
              </a:spcAft>
            </a:pPr>
            <a:r>
              <a:rPr lang="en-CA" sz="2000" dirty="0">
                <a:latin typeface="Aptos" panose="020B0004020202020204" pitchFamily="34" charset="0"/>
                <a:ea typeface="Calibri" panose="020F0502020204030204" pitchFamily="34" charset="0"/>
                <a:cs typeface="Times New Roman"/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DBDACD-7D21-CE11-21D3-19DCF0EB9349}"/>
              </a:ext>
            </a:extLst>
          </p:cNvPr>
          <p:cNvSpPr/>
          <p:nvPr/>
        </p:nvSpPr>
        <p:spPr>
          <a:xfrm>
            <a:off x="526151" y="4985740"/>
            <a:ext cx="499638" cy="499638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algn="ctr" defTabSz="488950" fontAlgn="auto">
              <a:spcAft>
                <a:spcPct val="15000"/>
              </a:spcAft>
            </a:pPr>
            <a:r>
              <a:rPr lang="en-CA" sz="2000" dirty="0">
                <a:latin typeface="Aptos" panose="020B0004020202020204" pitchFamily="34" charset="0"/>
                <a:ea typeface="Calibri" panose="020F0502020204030204" pitchFamily="34" charset="0"/>
                <a:cs typeface="Times New Roman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97055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BEC77-A6DB-7C45-055D-F971447E7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00050"/>
            <a:ext cx="11204864" cy="814388"/>
          </a:xfrm>
        </p:spPr>
        <p:txBody>
          <a:bodyPr>
            <a:normAutofit fontScale="90000"/>
          </a:bodyPr>
          <a:lstStyle/>
          <a:p>
            <a:r>
              <a:rPr lang="en-US" dirty="0"/>
              <a:t>Country Example: Structuring Measures for Increased Bankability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803A5C-C5FA-D79D-CD00-5665D1E06FD5}"/>
              </a:ext>
            </a:extLst>
          </p:cNvPr>
          <p:cNvSpPr txBox="1"/>
          <p:nvPr/>
        </p:nvSpPr>
        <p:spPr>
          <a:xfrm>
            <a:off x="9205784" y="3106255"/>
            <a:ext cx="2693150" cy="1977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600" dirty="0">
                <a:solidFill>
                  <a:schemeClr val="accent1"/>
                </a:solidFill>
                <a:latin typeface="Aptos" panose="020B0004020202020204" pitchFamily="34" charset="0"/>
                <a:ea typeface="+mn-ea"/>
                <a:cs typeface="+mn-cs"/>
              </a:rPr>
              <a:t>Innovative structuring of desalination transactions </a:t>
            </a:r>
            <a:r>
              <a:rPr lang="en-GB" sz="1600" b="0" dirty="0">
                <a:solidFill>
                  <a:srgbClr val="002E38"/>
                </a:solidFill>
                <a:latin typeface="Aptos" panose="020B0004020202020204" pitchFamily="34" charset="0"/>
                <a:ea typeface="+mn-ea"/>
                <a:cs typeface="+mn-cs"/>
              </a:rPr>
              <a:t>can substantially reduce the cost per m</a:t>
            </a:r>
            <a:r>
              <a:rPr lang="en-GB" sz="1600" b="0" baseline="30000" dirty="0">
                <a:solidFill>
                  <a:srgbClr val="002E38"/>
                </a:solidFill>
                <a:latin typeface="Aptos" panose="020B0004020202020204" pitchFamily="34" charset="0"/>
                <a:ea typeface="+mn-ea"/>
                <a:cs typeface="+mn-cs"/>
              </a:rPr>
              <a:t>3</a:t>
            </a:r>
            <a:r>
              <a:rPr lang="en-GB" sz="1600" b="0" dirty="0">
                <a:solidFill>
                  <a:srgbClr val="002E38"/>
                </a:solidFill>
                <a:latin typeface="Aptos" panose="020B0004020202020204" pitchFamily="34" charset="0"/>
                <a:ea typeface="+mn-ea"/>
                <a:cs typeface="+mn-cs"/>
              </a:rPr>
              <a:t> of desalinated water and increase bankability, as illustrated for </a:t>
            </a:r>
            <a:r>
              <a:rPr lang="en-US" sz="1600" b="0" dirty="0">
                <a:solidFill>
                  <a:srgbClr val="002E38"/>
                </a:solidFill>
                <a:latin typeface="Aptos" panose="020B0004020202020204" pitchFamily="34" charset="0"/>
                <a:ea typeface="+mn-ea"/>
                <a:cs typeface="+mn-cs"/>
              </a:rPr>
              <a:t>the </a:t>
            </a:r>
            <a:r>
              <a:rPr lang="en-US" sz="1600" dirty="0">
                <a:solidFill>
                  <a:schemeClr val="accent1"/>
                </a:solidFill>
                <a:latin typeface="Aptos" panose="020B0004020202020204" pitchFamily="34" charset="0"/>
                <a:ea typeface="+mn-ea"/>
                <a:cs typeface="+mn-cs"/>
              </a:rPr>
              <a:t>Arab Republic of Egypt</a:t>
            </a:r>
            <a:r>
              <a:rPr lang="en-GB" sz="1600" b="0" dirty="0">
                <a:solidFill>
                  <a:schemeClr val="accent1"/>
                </a:solidFill>
                <a:latin typeface="Aptos" panose="020B00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72F605-D3D3-B057-83CB-62D7FCC349C4}"/>
              </a:ext>
            </a:extLst>
          </p:cNvPr>
          <p:cNvSpPr txBox="1"/>
          <p:nvPr/>
        </p:nvSpPr>
        <p:spPr>
          <a:xfrm>
            <a:off x="1848255" y="1659781"/>
            <a:ext cx="9209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Aptos" panose="020B0004020202020204" pitchFamily="34" charset="0"/>
              </a:rPr>
              <a:t>Impact of Various Financial Structuring Measures on Desalination Cost</a:t>
            </a:r>
          </a:p>
        </p:txBody>
      </p:sp>
      <p:pic>
        <p:nvPicPr>
          <p:cNvPr id="7" name="Picture 6" descr="A graph showing a graph of mena&#10;&#10;AI-generated content may be incorrect.">
            <a:extLst>
              <a:ext uri="{FF2B5EF4-FFF2-40B4-BE49-F238E27FC236}">
                <a16:creationId xmlns:a16="http://schemas.microsoft.com/office/drawing/2014/main" id="{B23581F1-932D-C1F0-E70A-B97F89D24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967558"/>
            <a:ext cx="8144766" cy="433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52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E30D7-B387-8BB4-F202-4AA3287F1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34" y="400833"/>
            <a:ext cx="11651246" cy="813386"/>
          </a:xfrm>
        </p:spPr>
        <p:txBody>
          <a:bodyPr>
            <a:normAutofit/>
          </a:bodyPr>
          <a:lstStyle/>
          <a:p>
            <a:r>
              <a:rPr lang="en-US" dirty="0"/>
              <a:t>Example: Programmatic Approaches to Water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B5BE6-6B9B-1CC8-8F09-395D9E32E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7947" y="2256893"/>
            <a:ext cx="3315870" cy="3893438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500" dirty="0">
                <a:solidFill>
                  <a:schemeClr val="tx1"/>
                </a:solidFill>
              </a:rPr>
              <a:t>Achieving </a:t>
            </a:r>
            <a:r>
              <a:rPr lang="en-GB" sz="1500" b="1" dirty="0">
                <a:solidFill>
                  <a:schemeClr val="accent1"/>
                </a:solidFill>
              </a:rPr>
              <a:t>financial sustainability </a:t>
            </a:r>
            <a:r>
              <a:rPr lang="en-GB" sz="1500" dirty="0">
                <a:solidFill>
                  <a:schemeClr val="tx1"/>
                </a:solidFill>
              </a:rPr>
              <a:t>of desalination at sector, project, and household level can be operationalized through holistic IWRM programs.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500" dirty="0">
                <a:solidFill>
                  <a:schemeClr val="tx1"/>
                </a:solidFill>
                <a:effectLst/>
              </a:rPr>
              <a:t>A </a:t>
            </a:r>
            <a:r>
              <a:rPr lang="en-GB" sz="1500" b="1" dirty="0">
                <a:solidFill>
                  <a:schemeClr val="accent1"/>
                </a:solidFill>
              </a:rPr>
              <a:t>phased approach </a:t>
            </a:r>
            <a:r>
              <a:rPr lang="en-GB" sz="1500" dirty="0">
                <a:solidFill>
                  <a:schemeClr val="tx1"/>
                </a:solidFill>
                <a:effectLst/>
              </a:rPr>
              <a:t>lets governments secure quick wins for water security while paving the </a:t>
            </a:r>
            <a:r>
              <a:rPr lang="en-GB" sz="1500" dirty="0">
                <a:solidFill>
                  <a:schemeClr val="tx1"/>
                </a:solidFill>
              </a:rPr>
              <a:t>way </a:t>
            </a:r>
            <a:r>
              <a:rPr lang="en-GB" sz="1500" dirty="0">
                <a:solidFill>
                  <a:schemeClr val="tx1"/>
                </a:solidFill>
                <a:effectLst/>
              </a:rPr>
              <a:t>for complex, private sector- driven activities.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500" b="1" dirty="0">
                <a:solidFill>
                  <a:schemeClr val="accent1"/>
                </a:solidFill>
              </a:rPr>
              <a:t>International financial institutions </a:t>
            </a:r>
            <a:r>
              <a:rPr lang="en-US" sz="1500" dirty="0">
                <a:solidFill>
                  <a:schemeClr val="tx1"/>
                </a:solidFill>
                <a:effectLst/>
              </a:rPr>
              <a:t>such as the World Bank Group can support this trajectory through a variety of financing instrument types and advisory services.</a:t>
            </a:r>
            <a:endParaRPr lang="en-GB" sz="15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FBAB55-268B-88CA-2670-169C4D240120}"/>
              </a:ext>
            </a:extLst>
          </p:cNvPr>
          <p:cNvSpPr txBox="1"/>
          <p:nvPr/>
        </p:nvSpPr>
        <p:spPr>
          <a:xfrm>
            <a:off x="272374" y="1499142"/>
            <a:ext cx="10785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Aptos" panose="020B0004020202020204" pitchFamily="34" charset="0"/>
              </a:rPr>
              <a:t>Stylized Integrated Water Resource Management with Gradual Transition from Public to Private Financing</a:t>
            </a:r>
          </a:p>
        </p:txBody>
      </p:sp>
      <p:pic>
        <p:nvPicPr>
          <p:cNvPr id="9" name="Picture 8" descr="A diagram of a diagram&#10;&#10;AI-generated content may be incorrect.">
            <a:extLst>
              <a:ext uri="{FF2B5EF4-FFF2-40B4-BE49-F238E27FC236}">
                <a16:creationId xmlns:a16="http://schemas.microsoft.com/office/drawing/2014/main" id="{93DB90B6-21BF-66DD-001D-847DB8A30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33" y="1887336"/>
            <a:ext cx="8027429" cy="456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21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90D17-04AD-A61D-13A7-C7345BEC0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90925C4-A70C-C707-ADE6-96A6C24B90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314"/>
          <a:stretch>
            <a:fillRect/>
          </a:stretch>
        </p:blipFill>
        <p:spPr>
          <a:xfrm>
            <a:off x="175363" y="225468"/>
            <a:ext cx="3879478" cy="5029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E541CB-76B8-0361-0973-9D6115A92E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2963"/>
          <a:stretch>
            <a:fillRect/>
          </a:stretch>
        </p:blipFill>
        <p:spPr>
          <a:xfrm>
            <a:off x="7579297" y="225468"/>
            <a:ext cx="4434045" cy="5029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C47ACB-602A-41FA-4406-7C23A66CC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9235" y="5260428"/>
            <a:ext cx="1618488" cy="16184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3344C1-2CA1-F708-E5EA-10BC763E85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1589" y="1828800"/>
            <a:ext cx="4050959" cy="5029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2944E7-0E6D-974F-EA98-3F96E970B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973" y="185260"/>
            <a:ext cx="1618488" cy="16184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3F1D354-FA1A-957C-D5DF-F5222EA731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3" y="5258968"/>
            <a:ext cx="161848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41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B4A02-A8E0-C4B1-A2A1-0729700CB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AF68BC4-7793-A819-B86E-F291DABD8226}"/>
              </a:ext>
            </a:extLst>
          </p:cNvPr>
          <p:cNvSpPr/>
          <p:nvPr/>
        </p:nvSpPr>
        <p:spPr>
          <a:xfrm>
            <a:off x="258758" y="3741817"/>
            <a:ext cx="2194560" cy="26710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82880" tIns="182880" rIns="182880" rtlCol="0" anchor="t"/>
          <a:lstStyle/>
          <a:p>
            <a:pPr algn="ctr"/>
            <a:r>
              <a:rPr lang="en-GB" sz="1400" b="0" dirty="0">
                <a:solidFill>
                  <a:schemeClr val="tx1"/>
                </a:solidFill>
                <a:latin typeface="Aptos" panose="020B0004020202020204" pitchFamily="34" charset="0"/>
              </a:rPr>
              <a:t>Transforming desalination through greater accessibility and cost-effectiveness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6EE1B6-63BF-6740-39A4-CCC2343F36E0}"/>
              </a:ext>
            </a:extLst>
          </p:cNvPr>
          <p:cNvSpPr/>
          <p:nvPr/>
        </p:nvSpPr>
        <p:spPr>
          <a:xfrm>
            <a:off x="2628739" y="3741817"/>
            <a:ext cx="2194560" cy="26710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82880" tIns="182880" rIns="182880" rtlCol="0" anchor="t"/>
          <a:lstStyle/>
          <a:p>
            <a:pPr algn="ctr"/>
            <a:r>
              <a:rPr lang="en-GB" sz="1400" b="0" dirty="0">
                <a:solidFill>
                  <a:schemeClr val="tx1"/>
                </a:solidFill>
                <a:latin typeface="Aptos" panose="020B0004020202020204" pitchFamily="34" charset="0"/>
              </a:rPr>
              <a:t>For cost-effective desalination, and climate change mitigation</a:t>
            </a:r>
            <a:endParaRPr lang="en-US" sz="14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440C3B-C943-60F4-B0B0-E19137F94FA3}"/>
              </a:ext>
            </a:extLst>
          </p:cNvPr>
          <p:cNvSpPr/>
          <p:nvPr/>
        </p:nvSpPr>
        <p:spPr>
          <a:xfrm>
            <a:off x="4998720" y="3741817"/>
            <a:ext cx="2194560" cy="26710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82880" tIns="182880" rIns="182880" rtlCol="0" anchor="t"/>
          <a:lstStyle/>
          <a:p>
            <a:pPr algn="ctr"/>
            <a:r>
              <a:rPr lang="en-GB" sz="1400" b="0" dirty="0">
                <a:solidFill>
                  <a:schemeClr val="tx1"/>
                </a:solidFill>
                <a:latin typeface="Aptos" panose="020B0004020202020204" pitchFamily="34" charset="0"/>
              </a:rPr>
              <a:t>To harness desalination benefits while protecting ecosystems and communities</a:t>
            </a:r>
            <a:endParaRPr lang="en-US" sz="14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815DC0-E001-434A-3A74-59CB9A39EC94}"/>
              </a:ext>
            </a:extLst>
          </p:cNvPr>
          <p:cNvSpPr/>
          <p:nvPr/>
        </p:nvSpPr>
        <p:spPr>
          <a:xfrm>
            <a:off x="7368701" y="3741817"/>
            <a:ext cx="2194560" cy="26710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274320" tIns="182880" rIns="274320" rtlCol="0" anchor="t"/>
          <a:lstStyle/>
          <a:p>
            <a:pPr algn="ctr"/>
            <a:r>
              <a:rPr lang="en-GB" sz="1400" b="0" dirty="0">
                <a:solidFill>
                  <a:schemeClr val="tx1"/>
                </a:solidFill>
                <a:latin typeface="Aptos" panose="020B0004020202020204" pitchFamily="34" charset="0"/>
              </a:rPr>
              <a:t>Backbone for successful, sustainable desalination at scale</a:t>
            </a:r>
            <a:endParaRPr lang="en-US" sz="14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390464-7568-CE48-0BC7-C6EC35D9C592}"/>
              </a:ext>
            </a:extLst>
          </p:cNvPr>
          <p:cNvSpPr/>
          <p:nvPr/>
        </p:nvSpPr>
        <p:spPr>
          <a:xfrm>
            <a:off x="9738682" y="3765880"/>
            <a:ext cx="2194560" cy="26710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82880" tIns="182880" rIns="182880" rtlCol="0" anchor="t"/>
          <a:lstStyle/>
          <a:p>
            <a:pPr algn="ctr"/>
            <a:r>
              <a:rPr lang="en-GB" sz="1400" b="0" dirty="0">
                <a:solidFill>
                  <a:schemeClr val="tx1"/>
                </a:solidFill>
                <a:latin typeface="Aptos" panose="020B0004020202020204" pitchFamily="34" charset="0"/>
              </a:rPr>
              <a:t>To expand desalination without compromising equity or fiscal stability of water sector</a:t>
            </a:r>
          </a:p>
        </p:txBody>
      </p:sp>
      <p:sp>
        <p:nvSpPr>
          <p:cNvPr id="20" name="Round Same Side Corner Rectangle 19">
            <a:extLst>
              <a:ext uri="{FF2B5EF4-FFF2-40B4-BE49-F238E27FC236}">
                <a16:creationId xmlns:a16="http://schemas.microsoft.com/office/drawing/2014/main" id="{46FAB661-60E7-E024-7202-BD221EEA3FCB}"/>
              </a:ext>
            </a:extLst>
          </p:cNvPr>
          <p:cNvSpPr/>
          <p:nvPr/>
        </p:nvSpPr>
        <p:spPr>
          <a:xfrm>
            <a:off x="258758" y="2791322"/>
            <a:ext cx="2194560" cy="950495"/>
          </a:xfrm>
          <a:prstGeom prst="round2Same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Aptos" panose="020B0004020202020204" pitchFamily="34" charset="0"/>
              </a:rPr>
              <a:t>Technological Innovation</a:t>
            </a:r>
            <a:endParaRPr lang="en-US" sz="1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21" name="Round Same Side Corner Rectangle 20">
            <a:extLst>
              <a:ext uri="{FF2B5EF4-FFF2-40B4-BE49-F238E27FC236}">
                <a16:creationId xmlns:a16="http://schemas.microsoft.com/office/drawing/2014/main" id="{1A0A181E-C799-196F-D5A8-171852BFB3D1}"/>
              </a:ext>
            </a:extLst>
          </p:cNvPr>
          <p:cNvSpPr/>
          <p:nvPr/>
        </p:nvSpPr>
        <p:spPr>
          <a:xfrm>
            <a:off x="2628739" y="2791321"/>
            <a:ext cx="2194560" cy="950976"/>
          </a:xfrm>
          <a:prstGeom prst="round2Same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Aptos" panose="020B0004020202020204" pitchFamily="34" charset="0"/>
              </a:rPr>
              <a:t>Energy Efficiency + Renewable Energy</a:t>
            </a:r>
            <a:endParaRPr lang="en-US" sz="1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22" name="Round Same Side Corner Rectangle 21">
            <a:extLst>
              <a:ext uri="{FF2B5EF4-FFF2-40B4-BE49-F238E27FC236}">
                <a16:creationId xmlns:a16="http://schemas.microsoft.com/office/drawing/2014/main" id="{A0FB2BFF-8539-8D8C-2DA3-5F5D84E0EDEA}"/>
              </a:ext>
            </a:extLst>
          </p:cNvPr>
          <p:cNvSpPr/>
          <p:nvPr/>
        </p:nvSpPr>
        <p:spPr>
          <a:xfrm>
            <a:off x="4998720" y="2791322"/>
            <a:ext cx="2194560" cy="950495"/>
          </a:xfrm>
          <a:prstGeom prst="round2SameRect">
            <a:avLst/>
          </a:prstGeom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Aptos" panose="020B0004020202020204" pitchFamily="34" charset="0"/>
              </a:rPr>
              <a:t>Environmental + </a:t>
            </a:r>
            <a:br>
              <a:rPr lang="en-GB" sz="1400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GB" sz="1400" dirty="0">
                <a:solidFill>
                  <a:schemeClr val="bg1"/>
                </a:solidFill>
                <a:latin typeface="Aptos" panose="020B0004020202020204" pitchFamily="34" charset="0"/>
              </a:rPr>
              <a:t>Social Management</a:t>
            </a:r>
            <a:endParaRPr lang="en-US" sz="1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23" name="Round Same Side Corner Rectangle 22">
            <a:extLst>
              <a:ext uri="{FF2B5EF4-FFF2-40B4-BE49-F238E27FC236}">
                <a16:creationId xmlns:a16="http://schemas.microsoft.com/office/drawing/2014/main" id="{1AFAB28B-85D4-B1EA-563F-C8107348E63B}"/>
              </a:ext>
            </a:extLst>
          </p:cNvPr>
          <p:cNvSpPr/>
          <p:nvPr/>
        </p:nvSpPr>
        <p:spPr>
          <a:xfrm>
            <a:off x="7368701" y="2791322"/>
            <a:ext cx="2194560" cy="950495"/>
          </a:xfrm>
          <a:prstGeom prst="round2Same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Sector Governance </a:t>
            </a:r>
            <a:b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+ Integrated Water Resources Management</a:t>
            </a:r>
            <a:endParaRPr lang="en-US" sz="14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24" name="Round Same Side Corner Rectangle 23">
            <a:extLst>
              <a:ext uri="{FF2B5EF4-FFF2-40B4-BE49-F238E27FC236}">
                <a16:creationId xmlns:a16="http://schemas.microsoft.com/office/drawing/2014/main" id="{D77A31EA-31C2-A31C-D08B-345B957AC1F3}"/>
              </a:ext>
            </a:extLst>
          </p:cNvPr>
          <p:cNvSpPr/>
          <p:nvPr/>
        </p:nvSpPr>
        <p:spPr>
          <a:xfrm>
            <a:off x="9738682" y="2815385"/>
            <a:ext cx="2194560" cy="950495"/>
          </a:xfrm>
          <a:prstGeom prst="round2SameRect">
            <a:avLst/>
          </a:prstGeom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Aptos" panose="020B0004020202020204" pitchFamily="34" charset="0"/>
              </a:rPr>
              <a:t>Financial </a:t>
            </a:r>
            <a:br>
              <a:rPr lang="en-GB" sz="1400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GB" sz="1400" dirty="0">
                <a:solidFill>
                  <a:schemeClr val="bg1"/>
                </a:solidFill>
                <a:latin typeface="Aptos" panose="020B0004020202020204" pitchFamily="34" charset="0"/>
              </a:rPr>
              <a:t>Sustainability</a:t>
            </a:r>
            <a:endParaRPr lang="en-US" sz="1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28" name="Round Same Side Corner Rectangle 27">
            <a:extLst>
              <a:ext uri="{FF2B5EF4-FFF2-40B4-BE49-F238E27FC236}">
                <a16:creationId xmlns:a16="http://schemas.microsoft.com/office/drawing/2014/main" id="{4695E198-81ED-3373-A730-1466A647E1CC}"/>
              </a:ext>
            </a:extLst>
          </p:cNvPr>
          <p:cNvSpPr/>
          <p:nvPr/>
        </p:nvSpPr>
        <p:spPr>
          <a:xfrm flipV="1">
            <a:off x="630166" y="6317075"/>
            <a:ext cx="1451745" cy="155414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29" name="Round Same Side Corner Rectangle 28">
            <a:extLst>
              <a:ext uri="{FF2B5EF4-FFF2-40B4-BE49-F238E27FC236}">
                <a16:creationId xmlns:a16="http://schemas.microsoft.com/office/drawing/2014/main" id="{E3DCA483-2DAA-C209-CEB6-275977ADCEE3}"/>
              </a:ext>
            </a:extLst>
          </p:cNvPr>
          <p:cNvSpPr/>
          <p:nvPr/>
        </p:nvSpPr>
        <p:spPr>
          <a:xfrm flipV="1">
            <a:off x="3000147" y="6317075"/>
            <a:ext cx="1451745" cy="155414"/>
          </a:xfrm>
          <a:prstGeom prst="round2Same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0" name="Round Same Side Corner Rectangle 29">
            <a:extLst>
              <a:ext uri="{FF2B5EF4-FFF2-40B4-BE49-F238E27FC236}">
                <a16:creationId xmlns:a16="http://schemas.microsoft.com/office/drawing/2014/main" id="{4881A0EA-7880-5EE8-A344-898E48657CE7}"/>
              </a:ext>
            </a:extLst>
          </p:cNvPr>
          <p:cNvSpPr/>
          <p:nvPr/>
        </p:nvSpPr>
        <p:spPr>
          <a:xfrm flipV="1">
            <a:off x="5370128" y="6317075"/>
            <a:ext cx="1451745" cy="155414"/>
          </a:xfrm>
          <a:prstGeom prst="round2Same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1" name="Round Same Side Corner Rectangle 30">
            <a:extLst>
              <a:ext uri="{FF2B5EF4-FFF2-40B4-BE49-F238E27FC236}">
                <a16:creationId xmlns:a16="http://schemas.microsoft.com/office/drawing/2014/main" id="{C1C67907-2275-0322-BFC4-E23CE35B2501}"/>
              </a:ext>
            </a:extLst>
          </p:cNvPr>
          <p:cNvSpPr/>
          <p:nvPr/>
        </p:nvSpPr>
        <p:spPr>
          <a:xfrm flipV="1">
            <a:off x="7740109" y="6317075"/>
            <a:ext cx="1451745" cy="155414"/>
          </a:xfrm>
          <a:prstGeom prst="round2Same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2" name="Round Same Side Corner Rectangle 31">
            <a:extLst>
              <a:ext uri="{FF2B5EF4-FFF2-40B4-BE49-F238E27FC236}">
                <a16:creationId xmlns:a16="http://schemas.microsoft.com/office/drawing/2014/main" id="{F9AF6F41-47D6-C38E-298F-2F13AB587470}"/>
              </a:ext>
            </a:extLst>
          </p:cNvPr>
          <p:cNvSpPr/>
          <p:nvPr/>
        </p:nvSpPr>
        <p:spPr>
          <a:xfrm flipV="1">
            <a:off x="10110090" y="6341138"/>
            <a:ext cx="1451745" cy="155414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5652B52-1271-C7BF-C617-BE78BEA13D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49441" y="5001482"/>
            <a:ext cx="951058" cy="109728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C44FBDA-9F56-31A0-3366-A9B0524F16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60991" y="4980924"/>
            <a:ext cx="951059" cy="109728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DE2695A-426E-1EA4-5427-9E5A00CDFB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394479" y="5043627"/>
            <a:ext cx="951057" cy="109728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45278D2-1935-5A4C-F625-C0A5CC71AE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628262" y="5000708"/>
            <a:ext cx="951058" cy="109728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6472202-D56B-A3CB-AB4C-E032E5E90B7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993488" y="5039453"/>
            <a:ext cx="951058" cy="1097280"/>
          </a:xfrm>
          <a:prstGeom prst="rect">
            <a:avLst/>
          </a:prstGeom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8F4CAF40-2093-E88F-91D3-82270B880F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9100" y="519113"/>
            <a:ext cx="11038609" cy="1504950"/>
          </a:xfrm>
        </p:spPr>
        <p:txBody>
          <a:bodyPr/>
          <a:lstStyle/>
          <a:p>
            <a:pPr algn="ctr"/>
            <a:r>
              <a:rPr lang="en-US" sz="2600" b="0" dirty="0">
                <a:solidFill>
                  <a:schemeClr val="accent5"/>
                </a:solidFill>
              </a:rPr>
              <a:t>Desalination is emerging as a vital adaptation strategy across the Middle East and North Africa region, but mainstreaming requires country-specific pathways, notably for middle- and low-income countries.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59DE155-F946-D08B-B862-7700AACE4A28}"/>
              </a:ext>
            </a:extLst>
          </p:cNvPr>
          <p:cNvSpPr txBox="1">
            <a:spLocks/>
          </p:cNvSpPr>
          <p:nvPr/>
        </p:nvSpPr>
        <p:spPr>
          <a:xfrm>
            <a:off x="1591269" y="2111373"/>
            <a:ext cx="9302750" cy="361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None/>
              <a:defRPr sz="1800" kern="1200">
                <a:solidFill>
                  <a:srgbClr val="002E38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Tx/>
              <a:buNone/>
              <a:defRPr sz="1600" i="1" kern="1200">
                <a:solidFill>
                  <a:srgbClr val="002E38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5029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rgbClr val="002E38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400" i="1" kern="1200">
                <a:solidFill>
                  <a:srgbClr val="002E38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400" kern="1200">
                <a:solidFill>
                  <a:srgbClr val="002E38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pc="300" dirty="0">
                <a:solidFill>
                  <a:schemeClr val="bg1"/>
                </a:solidFill>
              </a:rPr>
              <a:t>PILLARS FOR SUCCESSFUL, SUSTAINABLE DESALINATION</a:t>
            </a:r>
          </a:p>
        </p:txBody>
      </p:sp>
    </p:spTree>
    <p:extLst>
      <p:ext uri="{BB962C8B-B14F-4D97-AF65-F5344CB8AC3E}">
        <p14:creationId xmlns:p14="http://schemas.microsoft.com/office/powerpoint/2010/main" val="3514194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95319-237D-639B-2707-593B636C0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9B1BCF7-EC81-874A-660E-EBF7FE447B82}"/>
              </a:ext>
            </a:extLst>
          </p:cNvPr>
          <p:cNvSpPr/>
          <p:nvPr/>
        </p:nvSpPr>
        <p:spPr>
          <a:xfrm>
            <a:off x="7368701" y="3741817"/>
            <a:ext cx="2194560" cy="26710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274320" tIns="182880" rIns="274320" rtlCol="0" anchor="t"/>
          <a:lstStyle/>
          <a:p>
            <a:pPr algn="ctr"/>
            <a:r>
              <a:rPr lang="en-GB" sz="1400" b="0" dirty="0">
                <a:solidFill>
                  <a:schemeClr val="tx1"/>
                </a:solidFill>
                <a:latin typeface="Aptos" panose="020B0004020202020204" pitchFamily="34" charset="0"/>
              </a:rPr>
              <a:t>Backbone for successful, sustainable desalination at scale</a:t>
            </a:r>
            <a:endParaRPr lang="en-US" sz="14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FAA348-C4B0-5F26-9133-EA4C02A4FD73}"/>
              </a:ext>
            </a:extLst>
          </p:cNvPr>
          <p:cNvSpPr/>
          <p:nvPr/>
        </p:nvSpPr>
        <p:spPr>
          <a:xfrm>
            <a:off x="9738682" y="3765880"/>
            <a:ext cx="2194560" cy="26710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82880" tIns="182880" rIns="182880" rtlCol="0" anchor="t"/>
          <a:lstStyle/>
          <a:p>
            <a:pPr algn="ctr"/>
            <a:r>
              <a:rPr lang="en-GB" sz="1400" b="0" dirty="0">
                <a:solidFill>
                  <a:schemeClr val="tx1"/>
                </a:solidFill>
                <a:latin typeface="Aptos" panose="020B0004020202020204" pitchFamily="34" charset="0"/>
              </a:rPr>
              <a:t>To expand desalination without compromising equity or fiscal stability of water sector</a:t>
            </a:r>
          </a:p>
        </p:txBody>
      </p:sp>
      <p:sp>
        <p:nvSpPr>
          <p:cNvPr id="23" name="Round Same Side Corner Rectangle 22">
            <a:extLst>
              <a:ext uri="{FF2B5EF4-FFF2-40B4-BE49-F238E27FC236}">
                <a16:creationId xmlns:a16="http://schemas.microsoft.com/office/drawing/2014/main" id="{D8DBE0A9-3F72-5EFD-0637-0567190A86C5}"/>
              </a:ext>
            </a:extLst>
          </p:cNvPr>
          <p:cNvSpPr/>
          <p:nvPr/>
        </p:nvSpPr>
        <p:spPr>
          <a:xfrm>
            <a:off x="7368701" y="2791322"/>
            <a:ext cx="2194560" cy="950495"/>
          </a:xfrm>
          <a:prstGeom prst="round2Same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Sector Governance </a:t>
            </a:r>
            <a:b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+ Integrated Water Resources Management</a:t>
            </a:r>
            <a:endParaRPr lang="en-US" sz="14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24" name="Round Same Side Corner Rectangle 23">
            <a:extLst>
              <a:ext uri="{FF2B5EF4-FFF2-40B4-BE49-F238E27FC236}">
                <a16:creationId xmlns:a16="http://schemas.microsoft.com/office/drawing/2014/main" id="{3DDC8F74-8B2B-2C70-2571-6CF3E2411F97}"/>
              </a:ext>
            </a:extLst>
          </p:cNvPr>
          <p:cNvSpPr/>
          <p:nvPr/>
        </p:nvSpPr>
        <p:spPr>
          <a:xfrm>
            <a:off x="9738682" y="2815385"/>
            <a:ext cx="2194560" cy="950495"/>
          </a:xfrm>
          <a:prstGeom prst="round2SameRect">
            <a:avLst/>
          </a:prstGeom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Aptos" panose="020B0004020202020204" pitchFamily="34" charset="0"/>
              </a:rPr>
              <a:t>Financial </a:t>
            </a:r>
            <a:br>
              <a:rPr lang="en-GB" sz="1400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GB" sz="1400" dirty="0">
                <a:solidFill>
                  <a:schemeClr val="bg1"/>
                </a:solidFill>
                <a:latin typeface="Aptos" panose="020B0004020202020204" pitchFamily="34" charset="0"/>
              </a:rPr>
              <a:t>Sustainability</a:t>
            </a:r>
            <a:endParaRPr lang="en-US" sz="1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1" name="Round Same Side Corner Rectangle 30">
            <a:extLst>
              <a:ext uri="{FF2B5EF4-FFF2-40B4-BE49-F238E27FC236}">
                <a16:creationId xmlns:a16="http://schemas.microsoft.com/office/drawing/2014/main" id="{D11A6231-0861-C750-4C3B-A8055334B9F7}"/>
              </a:ext>
            </a:extLst>
          </p:cNvPr>
          <p:cNvSpPr/>
          <p:nvPr/>
        </p:nvSpPr>
        <p:spPr>
          <a:xfrm flipV="1">
            <a:off x="7740109" y="6317075"/>
            <a:ext cx="1451745" cy="155414"/>
          </a:xfrm>
          <a:prstGeom prst="round2Same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2" name="Round Same Side Corner Rectangle 31">
            <a:extLst>
              <a:ext uri="{FF2B5EF4-FFF2-40B4-BE49-F238E27FC236}">
                <a16:creationId xmlns:a16="http://schemas.microsoft.com/office/drawing/2014/main" id="{49F48AD4-3E07-07BC-687F-6A3F5C51BA55}"/>
              </a:ext>
            </a:extLst>
          </p:cNvPr>
          <p:cNvSpPr/>
          <p:nvPr/>
        </p:nvSpPr>
        <p:spPr>
          <a:xfrm flipV="1">
            <a:off x="10110090" y="6341138"/>
            <a:ext cx="1451745" cy="155414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BE5F92F-32CA-A50F-A15E-84D448BDA0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94479" y="5043627"/>
            <a:ext cx="951057" cy="109728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E728A56-AE37-50FB-9A52-454E1BB8CD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93488" y="5039453"/>
            <a:ext cx="951058" cy="1097280"/>
          </a:xfrm>
          <a:prstGeom prst="rect">
            <a:avLst/>
          </a:prstGeom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F1012C2A-1547-8C22-5B2D-6F61F0DF23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9100" y="519113"/>
            <a:ext cx="11038609" cy="1504950"/>
          </a:xfrm>
        </p:spPr>
        <p:txBody>
          <a:bodyPr/>
          <a:lstStyle/>
          <a:p>
            <a:pPr algn="ctr"/>
            <a:r>
              <a:rPr lang="en-US" sz="2600" b="0" dirty="0">
                <a:solidFill>
                  <a:schemeClr val="accent5"/>
                </a:solidFill>
              </a:rPr>
              <a:t>Desalination is emerging as a vital adaptation strategy across the Middle East and North Africa region, but mainstreaming requires country-specific pathways, notably for middle- and low-income countries.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738629B-6A7D-72BD-C081-6FFC9289649B}"/>
              </a:ext>
            </a:extLst>
          </p:cNvPr>
          <p:cNvSpPr txBox="1">
            <a:spLocks/>
          </p:cNvSpPr>
          <p:nvPr/>
        </p:nvSpPr>
        <p:spPr>
          <a:xfrm>
            <a:off x="1591269" y="2111373"/>
            <a:ext cx="9302750" cy="361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None/>
              <a:defRPr sz="1800" kern="1200">
                <a:solidFill>
                  <a:srgbClr val="002E38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Tx/>
              <a:buNone/>
              <a:defRPr sz="1600" i="1" kern="1200">
                <a:solidFill>
                  <a:srgbClr val="002E38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5029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rgbClr val="002E38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400" i="1" kern="1200">
                <a:solidFill>
                  <a:srgbClr val="002E38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400" kern="1200">
                <a:solidFill>
                  <a:srgbClr val="002E38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pc="300" dirty="0">
                <a:solidFill>
                  <a:schemeClr val="bg1"/>
                </a:solidFill>
              </a:rPr>
              <a:t>PILLARS FOR SUCCESSFUL, SUSTAINABLE DESALINATION</a:t>
            </a:r>
          </a:p>
        </p:txBody>
      </p:sp>
    </p:spTree>
    <p:extLst>
      <p:ext uri="{BB962C8B-B14F-4D97-AF65-F5344CB8AC3E}">
        <p14:creationId xmlns:p14="http://schemas.microsoft.com/office/powerpoint/2010/main" val="4203137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8EFA1-BF65-B302-DE92-98A60A132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AE006-F002-EA92-6D80-D201361EF7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1800" y="4475799"/>
            <a:ext cx="6378575" cy="1477328"/>
          </a:xfr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Strong Sector Governance and IWRM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ED1A00-B1A3-9423-D44C-EF7F45636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" t="329" r="2581" b="329"/>
          <a:stretch>
            <a:fillRect/>
          </a:stretch>
        </p:blipFill>
        <p:spPr>
          <a:xfrm>
            <a:off x="0" y="1"/>
            <a:ext cx="493776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4ED666-92EE-BC65-0FE1-22F80A8F49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68190" y="1873167"/>
            <a:ext cx="2219136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12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736DD-1CC0-EB87-CF20-194463C93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34" y="400833"/>
            <a:ext cx="11373771" cy="813386"/>
          </a:xfrm>
        </p:spPr>
        <p:txBody>
          <a:bodyPr>
            <a:normAutofit/>
          </a:bodyPr>
          <a:lstStyle/>
          <a:p>
            <a:r>
              <a:rPr lang="en-US" dirty="0"/>
              <a:t>Governance Adjustments to Mainstream Desalination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E9A72-A16B-A0EA-10BD-BA60F6AC4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285999"/>
            <a:ext cx="3497580" cy="2905760"/>
          </a:xfrm>
        </p:spPr>
        <p:txBody>
          <a:bodyPr>
            <a:normAutofit/>
          </a:bodyPr>
          <a:lstStyle/>
          <a:p>
            <a:r>
              <a:rPr lang="en-GB" dirty="0"/>
              <a:t>Scale and pace of desalination development, especially in the Middle East and North Africa, have important implications for overall governance of water, notably in terms of: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234DBE0-977B-AE9E-610C-E243520338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3848493"/>
              </p:ext>
            </p:extLst>
          </p:nvPr>
        </p:nvGraphicFramePr>
        <p:xfrm>
          <a:off x="4572002" y="2301238"/>
          <a:ext cx="5669280" cy="3383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2972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model&#10;&#10;AI-generated content may be incorrect.">
            <a:extLst>
              <a:ext uri="{FF2B5EF4-FFF2-40B4-BE49-F238E27FC236}">
                <a16:creationId xmlns:a16="http://schemas.microsoft.com/office/drawing/2014/main" id="{04617D93-3236-00D0-B4F1-267CE368F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96" y="1805744"/>
            <a:ext cx="8285050" cy="49740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245161-DA32-5A3B-E61F-5B3978CC0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34" y="328263"/>
            <a:ext cx="11373771" cy="813386"/>
          </a:xfrm>
        </p:spPr>
        <p:txBody>
          <a:bodyPr>
            <a:noAutofit/>
          </a:bodyPr>
          <a:lstStyle/>
          <a:p>
            <a:r>
              <a:rPr lang="en-US" dirty="0"/>
              <a:t>Fit-For-Purpose Institutional Structures and </a:t>
            </a:r>
            <a:br>
              <a:rPr lang="en-US" dirty="0"/>
            </a:br>
            <a:r>
              <a:rPr lang="en-US" dirty="0"/>
              <a:t>Management Models for Water Service Delivery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6942E1D-345A-4E00-7595-2FA461A8F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7815" y="2494033"/>
            <a:ext cx="2894135" cy="3459793"/>
          </a:xfrm>
        </p:spPr>
        <p:txBody>
          <a:bodyPr wrap="square">
            <a:spAutoFit/>
          </a:bodyPr>
          <a:lstStyle/>
          <a:p>
            <a:r>
              <a:rPr lang="en-GB" sz="1600" dirty="0"/>
              <a:t>Mainstreaming desalination may require adapting or updating the </a:t>
            </a:r>
            <a:r>
              <a:rPr lang="en-GB" sz="1600" b="1" dirty="0">
                <a:solidFill>
                  <a:schemeClr val="accent1"/>
                </a:solidFill>
              </a:rPr>
              <a:t>roles and responsibilities </a:t>
            </a:r>
            <a:r>
              <a:rPr lang="en-GB" sz="1600" dirty="0"/>
              <a:t>for key water service delivery functions. </a:t>
            </a:r>
          </a:p>
          <a:p>
            <a:r>
              <a:rPr lang="en-GB" sz="1600" b="1" dirty="0">
                <a:solidFill>
                  <a:schemeClr val="accent1"/>
                </a:solidFill>
              </a:rPr>
              <a:t>Vertical, horizontal, and hybrid delivery models </a:t>
            </a:r>
            <a:r>
              <a:rPr lang="en-GB" sz="1600" dirty="0"/>
              <a:t>all have (dis)advantages. The success of any model is highly context-specific and dynamic—there is no one-size-fits-all approach.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053BB-50B8-4B77-824F-9CE09AE5C3DA}"/>
              </a:ext>
            </a:extLst>
          </p:cNvPr>
          <p:cNvSpPr txBox="1"/>
          <p:nvPr/>
        </p:nvSpPr>
        <p:spPr>
          <a:xfrm>
            <a:off x="2003898" y="1498358"/>
            <a:ext cx="9053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Aptos" panose="020B0004020202020204" pitchFamily="34" charset="0"/>
              </a:rPr>
              <a:t>Examples of Institutional Models for Water Service Delivery</a:t>
            </a:r>
          </a:p>
        </p:txBody>
      </p:sp>
    </p:spTree>
    <p:extLst>
      <p:ext uri="{BB962C8B-B14F-4D97-AF65-F5344CB8AC3E}">
        <p14:creationId xmlns:p14="http://schemas.microsoft.com/office/powerpoint/2010/main" val="1737527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EA053-A323-652D-0DF3-3D92EC86A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34" y="400833"/>
            <a:ext cx="11373771" cy="813386"/>
          </a:xfrm>
        </p:spPr>
        <p:txBody>
          <a:bodyPr>
            <a:normAutofit/>
          </a:bodyPr>
          <a:lstStyle/>
          <a:p>
            <a:r>
              <a:rPr lang="en-US" dirty="0"/>
              <a:t>Embedding Desalination into IWRM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3AC3BDF-6A0D-B08E-16AC-54F87FC7A8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6948723"/>
              </p:ext>
            </p:extLst>
          </p:nvPr>
        </p:nvGraphicFramePr>
        <p:xfrm>
          <a:off x="85250" y="1336560"/>
          <a:ext cx="4672574" cy="4495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rrow: Right 5">
            <a:extLst>
              <a:ext uri="{FF2B5EF4-FFF2-40B4-BE49-F238E27FC236}">
                <a16:creationId xmlns:a16="http://schemas.microsoft.com/office/drawing/2014/main" id="{251BA973-2F9C-4FC2-88E0-2EAE23941739}"/>
              </a:ext>
            </a:extLst>
          </p:cNvPr>
          <p:cNvSpPr>
            <a:spLocks noChangeAspect="1"/>
          </p:cNvSpPr>
          <p:nvPr/>
        </p:nvSpPr>
        <p:spPr>
          <a:xfrm rot="2700000">
            <a:off x="3353167" y="5303647"/>
            <a:ext cx="1158989" cy="424076"/>
          </a:xfrm>
          <a:prstGeom prst="rightArrow">
            <a:avLst/>
          </a:prstGeom>
          <a:gradFill rotWithShape="0">
            <a:gsLst>
              <a:gs pos="0">
                <a:srgbClr val="267C80">
                  <a:tint val="60000"/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267C80">
                  <a:tint val="60000"/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267C80">
                  <a:tint val="60000"/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rebuchet MS" panose="020B0603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546597-AFC9-66A2-644B-EAF61E27A6B0}"/>
              </a:ext>
            </a:extLst>
          </p:cNvPr>
          <p:cNvSpPr txBox="1"/>
          <p:nvPr/>
        </p:nvSpPr>
        <p:spPr>
          <a:xfrm>
            <a:off x="1472042" y="6090007"/>
            <a:ext cx="6101998" cy="5641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tIns="91440" bIns="91440" anchor="ctr" anchorCtr="0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Aptos" panose="020B0004020202020204" pitchFamily="34" charset="0"/>
              </a:rPr>
              <a:t>Water Security and Return on Investment</a:t>
            </a:r>
            <a:endParaRPr lang="en-US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9E1634-0EBF-754A-8CB1-21173D1293D3}"/>
              </a:ext>
            </a:extLst>
          </p:cNvPr>
          <p:cNvGrpSpPr/>
          <p:nvPr/>
        </p:nvGrpSpPr>
        <p:grpSpPr>
          <a:xfrm>
            <a:off x="9514704" y="1952609"/>
            <a:ext cx="2677296" cy="3793283"/>
            <a:chOff x="9540240" y="2058658"/>
            <a:chExt cx="2651760" cy="379328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4639AD-DD53-F419-4587-F3FF2EC33C00}"/>
                </a:ext>
              </a:extLst>
            </p:cNvPr>
            <p:cNvSpPr txBox="1"/>
            <p:nvPr/>
          </p:nvSpPr>
          <p:spPr>
            <a:xfrm>
              <a:off x="9540859" y="2058658"/>
              <a:ext cx="2651141" cy="3793283"/>
            </a:xfrm>
            <a:prstGeom prst="rect">
              <a:avLst/>
            </a:prstGeom>
            <a:solidFill>
              <a:srgbClr val="E8F2F4"/>
            </a:solidFill>
          </p:spPr>
          <p:txBody>
            <a:bodyPr wrap="square" lIns="274320" tIns="274320" rIns="274320" bIns="27432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600" dirty="0">
                  <a:latin typeface="Aptos" panose="020B0004020202020204" pitchFamily="34" charset="0"/>
                </a:rPr>
                <a:t>The </a:t>
              </a:r>
              <a:r>
                <a:rPr lang="en-US" sz="1600" dirty="0">
                  <a:solidFill>
                    <a:schemeClr val="accent4"/>
                  </a:solidFill>
                  <a:latin typeface="Aptos" panose="020B0004020202020204" pitchFamily="34" charset="0"/>
                </a:rPr>
                <a:t>Simulation and Portfolio Optimization Tool (SPOT) </a:t>
              </a:r>
              <a:r>
                <a:rPr lang="en-US" sz="1600" dirty="0">
                  <a:latin typeface="Aptos" panose="020B0004020202020204" pitchFamily="34" charset="0"/>
                </a:rPr>
                <a:t>can help planners work out the most cost-efficient mix of water supply projects that deliver the desired reliability level. SPOT also assesses trade-offs between desalination and wastewater reuse.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6AFEBDA-4447-6087-CAA2-5B0EBC05F76E}"/>
                </a:ext>
              </a:extLst>
            </p:cNvPr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 flipV="1">
              <a:off x="9540240" y="2058658"/>
              <a:ext cx="2651760" cy="64008"/>
            </a:xfrm>
            <a:prstGeom prst="rect">
              <a:avLst/>
            </a:prstGeom>
          </p:spPr>
        </p:pic>
      </p:grp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65E91EB8-0FC6-1EFE-E2D7-4B0315A1E9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2653288"/>
              </p:ext>
            </p:extLst>
          </p:nvPr>
        </p:nvGraphicFramePr>
        <p:xfrm>
          <a:off x="4653814" y="1558334"/>
          <a:ext cx="4336823" cy="3791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421F268-0687-CB98-04E2-34137FDA60A6}"/>
              </a:ext>
            </a:extLst>
          </p:cNvPr>
          <p:cNvSpPr txBox="1"/>
          <p:nvPr/>
        </p:nvSpPr>
        <p:spPr>
          <a:xfrm>
            <a:off x="7596700" y="1608556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Aptos" panose="020B0004020202020204" pitchFamily="34" charset="0"/>
              </a:rPr>
              <a:t>$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801D30-B8E8-9F0F-5BAA-4C433E37C590}"/>
              </a:ext>
            </a:extLst>
          </p:cNvPr>
          <p:cNvSpPr txBox="1"/>
          <p:nvPr/>
        </p:nvSpPr>
        <p:spPr>
          <a:xfrm>
            <a:off x="8229220" y="4572006"/>
            <a:ext cx="511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Aptos" panose="020B0004020202020204" pitchFamily="34" charset="0"/>
              </a:rPr>
              <a:t>$$$$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F0BE35-B791-1D26-4DB9-1F5F0BBC8940}"/>
              </a:ext>
            </a:extLst>
          </p:cNvPr>
          <p:cNvSpPr txBox="1"/>
          <p:nvPr/>
        </p:nvSpPr>
        <p:spPr>
          <a:xfrm>
            <a:off x="8014257" y="3586776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Aptos" panose="020B0004020202020204" pitchFamily="34" charset="0"/>
              </a:rPr>
              <a:t>$$$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DF65FD-DE9E-C3A0-EF5D-937079B6E236}"/>
              </a:ext>
            </a:extLst>
          </p:cNvPr>
          <p:cNvSpPr txBox="1"/>
          <p:nvPr/>
        </p:nvSpPr>
        <p:spPr>
          <a:xfrm>
            <a:off x="7804305" y="2597666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Aptos" panose="020B0004020202020204" pitchFamily="34" charset="0"/>
              </a:rPr>
              <a:t>$$</a:t>
            </a:r>
          </a:p>
        </p:txBody>
      </p:sp>
      <p:sp>
        <p:nvSpPr>
          <p:cNvPr id="12" name="Arrow: Right 5">
            <a:extLst>
              <a:ext uri="{FF2B5EF4-FFF2-40B4-BE49-F238E27FC236}">
                <a16:creationId xmlns:a16="http://schemas.microsoft.com/office/drawing/2014/main" id="{113413BE-3E8F-1B8C-C04E-A53C4AEB3E8F}"/>
              </a:ext>
            </a:extLst>
          </p:cNvPr>
          <p:cNvSpPr>
            <a:spLocks noChangeAspect="1"/>
          </p:cNvSpPr>
          <p:nvPr/>
        </p:nvSpPr>
        <p:spPr>
          <a:xfrm rot="8100000">
            <a:off x="4478372" y="5303647"/>
            <a:ext cx="1158989" cy="424076"/>
          </a:xfrm>
          <a:prstGeom prst="rightArrow">
            <a:avLst/>
          </a:prstGeom>
          <a:gradFill rotWithShape="0">
            <a:gsLst>
              <a:gs pos="0">
                <a:srgbClr val="267C80">
                  <a:tint val="60000"/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267C80">
                  <a:tint val="60000"/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267C80">
                  <a:tint val="60000"/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rebuchet MS" panose="020B0603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251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BF168-1916-D730-6DFA-504678E7F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34" y="400833"/>
            <a:ext cx="11373771" cy="813386"/>
          </a:xfrm>
        </p:spPr>
        <p:txBody>
          <a:bodyPr>
            <a:normAutofit/>
          </a:bodyPr>
          <a:lstStyle/>
          <a:p>
            <a:r>
              <a:rPr lang="en-US" dirty="0"/>
              <a:t>Effective Governance for Desalination PPPs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87095-9C40-BC8D-B574-4D71A9DC4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076" y="2362200"/>
            <a:ext cx="2999509" cy="2212978"/>
          </a:xfr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Clear frameworks and mandates </a:t>
            </a:r>
            <a:r>
              <a:rPr lang="en-GB" dirty="0"/>
              <a:t>that delineate responsibilities for planning, procurement, ownership, payment, regulation, and monitoring across the water value chain.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74A78A3-8781-1391-571F-1C7A108D6321}"/>
              </a:ext>
            </a:extLst>
          </p:cNvPr>
          <p:cNvSpPr txBox="1">
            <a:spLocks/>
          </p:cNvSpPr>
          <p:nvPr/>
        </p:nvSpPr>
        <p:spPr>
          <a:xfrm>
            <a:off x="4409556" y="2362200"/>
            <a:ext cx="2999509" cy="160358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None/>
              <a:defRPr sz="1800" kern="1200">
                <a:solidFill>
                  <a:srgbClr val="002E38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70000"/>
              <a:buFontTx/>
              <a:buNone/>
              <a:defRPr sz="1600" i="1" kern="1200">
                <a:solidFill>
                  <a:srgbClr val="002E38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rgbClr val="002E38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400" i="1" kern="1200">
                <a:solidFill>
                  <a:srgbClr val="002E38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400" kern="1200">
                <a:solidFill>
                  <a:srgbClr val="002E38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>
                <a:solidFill>
                  <a:schemeClr val="accent1"/>
                </a:solidFill>
              </a:rPr>
              <a:t>Institutional models and risk allocation</a:t>
            </a:r>
            <a:r>
              <a:rPr lang="en-GB" dirty="0"/>
              <a:t> </a:t>
            </a:r>
            <a:r>
              <a:rPr lang="en-US" b="0" dirty="0"/>
              <a:t>commensurate with capacity, creditworthiness, and market depth.</a:t>
            </a:r>
            <a:endParaRPr lang="en-GB" b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13C9DD-3B37-D4AA-BF1B-CF65FAB4C97F}"/>
              </a:ext>
            </a:extLst>
          </p:cNvPr>
          <p:cNvSpPr txBox="1">
            <a:spLocks/>
          </p:cNvSpPr>
          <p:nvPr/>
        </p:nvSpPr>
        <p:spPr>
          <a:xfrm>
            <a:off x="8250036" y="2362200"/>
            <a:ext cx="2999509" cy="251767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None/>
              <a:defRPr sz="1800" kern="1200">
                <a:solidFill>
                  <a:srgbClr val="002E38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70000"/>
              <a:buFontTx/>
              <a:buNone/>
              <a:defRPr sz="1600" i="1" kern="1200">
                <a:solidFill>
                  <a:srgbClr val="002E38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rgbClr val="002E38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400" i="1" kern="1200">
                <a:solidFill>
                  <a:srgbClr val="002E38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400" kern="1200">
                <a:solidFill>
                  <a:srgbClr val="002E38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b="0" dirty="0"/>
              <a:t>Competitive, transparent </a:t>
            </a:r>
            <a:r>
              <a:rPr lang="en-GB" b="1" dirty="0">
                <a:solidFill>
                  <a:schemeClr val="accent1"/>
                </a:solidFill>
              </a:rPr>
              <a:t>procurement</a:t>
            </a:r>
            <a:r>
              <a:rPr lang="en-GB" b="0" dirty="0"/>
              <a:t>, and </a:t>
            </a:r>
            <a:r>
              <a:rPr lang="en-GB" dirty="0">
                <a:solidFill>
                  <a:schemeClr val="accent1"/>
                </a:solidFill>
              </a:rPr>
              <a:t>robust contract structuring and management</a:t>
            </a:r>
            <a:r>
              <a:rPr lang="en-GB" b="0" dirty="0"/>
              <a:t>, to safeguard public interest while stimulating performance and creating predictable financial flows.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B04751-0240-C5DF-2B72-6C790AF96F11}"/>
              </a:ext>
            </a:extLst>
          </p:cNvPr>
          <p:cNvCxnSpPr>
            <a:cxnSpLocks/>
          </p:cNvCxnSpPr>
          <p:nvPr/>
        </p:nvCxnSpPr>
        <p:spPr>
          <a:xfrm>
            <a:off x="3989070" y="2362200"/>
            <a:ext cx="0" cy="338328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45D5E6-35A2-1FAF-8D3C-030F96AF151D}"/>
              </a:ext>
            </a:extLst>
          </p:cNvPr>
          <p:cNvCxnSpPr>
            <a:cxnSpLocks/>
          </p:cNvCxnSpPr>
          <p:nvPr/>
        </p:nvCxnSpPr>
        <p:spPr>
          <a:xfrm>
            <a:off x="7829550" y="2362200"/>
            <a:ext cx="0" cy="338328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924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DC799-35BF-1222-44AF-EAD7F0A17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C37D3-43C1-F270-3236-848D838D7A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1800" y="4291132"/>
            <a:ext cx="6378575" cy="1661993"/>
          </a:xfr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5400" dirty="0">
                <a:solidFill>
                  <a:schemeClr val="accent6"/>
                </a:solidFill>
              </a:rPr>
              <a:t>Financial Sustainability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EE4052-030C-5BC3-EA32-961D572987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" r="3125" b="-1"/>
          <a:stretch>
            <a:fillRect/>
          </a:stretch>
        </p:blipFill>
        <p:spPr>
          <a:xfrm>
            <a:off x="0" y="1"/>
            <a:ext cx="4937760" cy="6857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D347F0-AA42-D04B-FC69-1E83EA5AD6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83624" y="1805157"/>
            <a:ext cx="2219136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04145"/>
      </p:ext>
    </p:extLst>
  </p:cSld>
  <p:clrMapOvr>
    <a:masterClrMapping/>
  </p:clrMapOvr>
</p:sld>
</file>

<file path=ppt/theme/theme1.xml><?xml version="1.0" encoding="utf-8"?>
<a:theme xmlns:a="http://schemas.openxmlformats.org/drawingml/2006/main" name="VaultVTI">
  <a:themeElements>
    <a:clrScheme name="Custom 6">
      <a:dk1>
        <a:srgbClr val="002D38"/>
      </a:dk1>
      <a:lt1>
        <a:srgbClr val="FFFFFF"/>
      </a:lt1>
      <a:dk2>
        <a:srgbClr val="1F607E"/>
      </a:dk2>
      <a:lt2>
        <a:srgbClr val="ECF0F0"/>
      </a:lt2>
      <a:accent1>
        <a:srgbClr val="267C80"/>
      </a:accent1>
      <a:accent2>
        <a:srgbClr val="6EB69E"/>
      </a:accent2>
      <a:accent3>
        <a:srgbClr val="8BBACC"/>
      </a:accent3>
      <a:accent4>
        <a:srgbClr val="A26B00"/>
      </a:accent4>
      <a:accent5>
        <a:srgbClr val="F0C6A3"/>
      </a:accent5>
      <a:accent6>
        <a:srgbClr val="1F607E"/>
      </a:accent6>
      <a:hlink>
        <a:srgbClr val="A26B00"/>
      </a:hlink>
      <a:folHlink>
        <a:srgbClr val="939393"/>
      </a:folHlink>
    </a:clrScheme>
    <a:fontScheme name="Custom 49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ultVTI" id="{144E1EB0-F9F9-4F8D-8264-A2820BA0C47A}" vid="{3A992A48-7697-4A22-A884-B4A11E6218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e02667f-0271-471b-bd6e-11a2e16def1d">
      <Value>4</Value>
      <Value>3</Value>
      <Value>2</Value>
      <Value>1</Value>
    </TaxCatchAll>
    <SystemData xmlns="3e02667f-0271-471b-bd6e-11a2e16def1d" xsi:nil="true"/>
    <f6836c8cfc5146d888b8918e85fd4b0e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World</TermName>
          <TermId xmlns="http://schemas.microsoft.com/office/infopath/2007/PartnerControls">181f87ec-6d12-43c8-9f7a-dc47bc14aa64</TermId>
        </TermInfo>
      </Terms>
    </f6836c8cfc5146d888b8918e85fd4b0e>
    <TaxKeywordTaxHTField xmlns="3e02667f-0271-471b-bd6e-11a2e16def1d">
      <Terms xmlns="http://schemas.microsoft.com/office/infopath/2007/PartnerControls"/>
    </TaxKeywordTaxHTField>
    <h40645383bce4db190f92f65d69cf557 xmlns="3e02667f-0271-471b-bd6e-11a2e16def1d">
      <Terms xmlns="http://schemas.microsoft.com/office/infopath/2007/PartnerControls"/>
    </h40645383bce4db190f92f65d69cf557>
    <UserData xmlns="3e02667f-0271-471b-bd6e-11a2e16def1d" xsi:nil="true"/>
    <ModernPageContent xmlns="3e02667f-0271-471b-bd6e-11a2e16def1d" xsi:nil="true"/>
    <fbe16eaccf4749f086104f7c67297f76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World Bank</TermName>
          <TermId xmlns="http://schemas.microsoft.com/office/infopath/2007/PartnerControls">bc205cc9-8a56-48a3-9f30-b099e7707c1b</TermId>
        </TermInfo>
      </Terms>
    </fbe16eaccf4749f086104f7c67297f76>
    <e7fed2b567784b7fb4115fec76c3b6ef xmlns="3e02667f-0271-471b-bd6e-11a2e16def1d">
      <Terms xmlns="http://schemas.microsoft.com/office/infopath/2007/PartnerControls"/>
    </e7fed2b567784b7fb4115fec76c3b6ef>
    <ModernContacts xmlns="3e02667f-0271-471b-bd6e-11a2e16def1d">
      <UserInfo>
        <DisplayName/>
        <AccountId xsi:nil="true"/>
        <AccountType/>
      </UserInfo>
    </ModernContacts>
    <le7312e839b9405fb813e48a1ee083cb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e31af5d6-94ea-4ba5-925e-022fd8479dfd</TermId>
        </TermInfo>
      </Terms>
    </le7312e839b9405fb813e48a1ee083cb>
    <ExpirtyDate xmlns="3e02667f-0271-471b-bd6e-11a2e16def1d" xsi:nil="true"/>
    <n3588c81c2504f79a2ae07b8fc872de1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 Use Only</TermName>
          <TermId xmlns="http://schemas.microsoft.com/office/infopath/2007/PartnerControls">4119b812-446b-4199-aebc-580c95bfd42a</TermId>
        </TermInfo>
      </Terms>
    </n3588c81c2504f79a2ae07b8fc872de1>
    <ModernPageImage xmlns="3e02667f-0271-471b-bd6e-11a2e16def1d" xsi:nil="true"/>
    <AddToKnowledgeBase xmlns="3e02667f-0271-471b-bd6e-11a2e16def1d">false</AddToKnowledgeBase>
    <ArticleStartDate xmlns="http://schemas.microsoft.com/sharepoint/v3" xsi:nil="true"/>
    <Abstract xmlns="3e02667f-0271-471b-bd6e-11a2e16def1d"/>
    <ncc44d6e437c4ee18d4e35566604faa7 xmlns="3e02667f-0271-471b-bd6e-11a2e16def1d">
      <Terms xmlns="http://schemas.microsoft.com/office/infopath/2007/PartnerControls"/>
    </ncc44d6e437c4ee18d4e35566604faa7>
    <KBAssetType xmlns="3e02667f-0271-471b-bd6e-11a2e16def1d" xsi:nil="true"/>
    <Feature xmlns="3e02667f-0271-471b-bd6e-11a2e16def1d">false</Feature>
    <OneCMS_Subcategory xmlns="3e02667f-0271-471b-bd6e-11a2e16def1d" xsi:nil="true"/>
    <RemovedFromWeb xmlns="3e02667f-0271-471b-bd6e-11a2e16def1d">false</RemovedFromWeb>
  </documentManagement>
</p:properties>
</file>

<file path=customXml/item2.xml><?xml version="1.0" encoding="utf-8"?>
<?mso-contentType ?>
<SharedContentType xmlns="Microsoft.SharePoint.Taxonomy.ContentTypeSync" SourceId="2a6c10d7-b926-4fc0-945e-3cbf5049f6bd" ContentTypeId="0x01010057394808144A4F4F997AFBA4FA75BA35" PreviousValue="false" LastSyncTimeStamp="2022-02-24T15:48:12.007Z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neCMS_Modern_File" ma:contentTypeID="0x01010057394808144A4F4F997AFBA4FA75BA35004EC313127959154D88901FAF3D122A2F" ma:contentTypeVersion="17" ma:contentTypeDescription="" ma:contentTypeScope="" ma:versionID="c46139ffeb9a8fc870803b937a937310">
  <xsd:schema xmlns:xsd="http://www.w3.org/2001/XMLSchema" xmlns:xs="http://www.w3.org/2001/XMLSchema" xmlns:p="http://schemas.microsoft.com/office/2006/metadata/properties" xmlns:ns1="http://schemas.microsoft.com/sharepoint/v3" xmlns:ns2="3e02667f-0271-471b-bd6e-11a2e16def1d" targetNamespace="http://schemas.microsoft.com/office/2006/metadata/properties" ma:root="true" ma:fieldsID="7986bed737c6c4c8d67e15f6f5171fc3" ns1:_="" ns2:_="">
    <xsd:import namespace="http://schemas.microsoft.com/sharepoint/v3"/>
    <xsd:import namespace="3e02667f-0271-471b-bd6e-11a2e16def1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n3588c81c2504f79a2ae07b8fc872de1" minOccurs="0"/>
                <xsd:element ref="ns2:TaxCatchAll" minOccurs="0"/>
                <xsd:element ref="ns2:TaxCatchAllLabel" minOccurs="0"/>
                <xsd:element ref="ns2:le7312e839b9405fb813e48a1ee083cb" minOccurs="0"/>
                <xsd:element ref="ns2:fbe16eaccf4749f086104f7c67297f76" minOccurs="0"/>
                <xsd:element ref="ns2:ncc44d6e437c4ee18d4e35566604faa7" minOccurs="0"/>
                <xsd:element ref="ns2:h40645383bce4db190f92f65d69cf557" minOccurs="0"/>
                <xsd:element ref="ns2:f6836c8cfc5146d888b8918e85fd4b0e" minOccurs="0"/>
                <xsd:element ref="ns2:ExpirtyDate" minOccurs="0"/>
                <xsd:element ref="ns2:SystemData" minOccurs="0"/>
                <xsd:element ref="ns2:UserData" minOccurs="0"/>
                <xsd:element ref="ns2:Feature" minOccurs="0"/>
                <xsd:element ref="ns2:Abstract"/>
                <xsd:element ref="ns2:AddToKnowledgeBase" minOccurs="0"/>
                <xsd:element ref="ns2:OneCMS_Subcategory" minOccurs="0"/>
                <xsd:element ref="ns2:KBAssetType" minOccurs="0"/>
                <xsd:element ref="ns1:ArticleStartDate" minOccurs="0"/>
                <xsd:element ref="ns2:e7fed2b567784b7fb4115fec76c3b6ef" minOccurs="0"/>
                <xsd:element ref="ns2:ModernPageContent" minOccurs="0"/>
                <xsd:element ref="ns2:ModernPageImage" minOccurs="0"/>
                <xsd:element ref="ns2:ModernContacts" minOccurs="0"/>
                <xsd:element ref="ns2:TaxKeywordTaxHTField" minOccurs="0"/>
                <xsd:element ref="ns2:RemovedFromWe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rticleStartDate" ma:index="34" nillable="true" ma:displayName="Article Date" ma:description="Article Date is a site column created by the Publishing feature. It is used on the Article Page Content Type as the date of the page." ma:format="DateOnly" ma:internalName="ArticleStart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2667f-0271-471b-bd6e-11a2e16def1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n3588c81c2504f79a2ae07b8fc872de1" ma:index="11" nillable="true" ma:taxonomy="true" ma:internalName="n3588c81c2504f79a2ae07b8fc872de1" ma:taxonomyFieldName="InformationClassification" ma:displayName="Information Classification" ma:default="1;#Official Use Only|4119b812-446b-4199-aebc-580c95bfd42a" ma:fieldId="{73588c81-c250-4f79-a2ae-07b8fc872de1}" ma:sspId="2a6c10d7-b926-4fc0-945e-3cbf5049f6bd" ma:termSetId="64584bab-8e1a-4e77-9a74-729fd66aca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f3ab1579-2192-40a5-be1f-2c013564c394}" ma:internalName="TaxCatchAll" ma:showField="CatchAllData" ma:web="94088627-f9c2-44f8-9715-0388bb3514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f3ab1579-2192-40a5-be1f-2c013564c394}" ma:internalName="TaxCatchAllLabel" ma:readOnly="true" ma:showField="CatchAllDataLabel" ma:web="94088627-f9c2-44f8-9715-0388bb3514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e7312e839b9405fb813e48a1ee083cb" ma:index="15" nillable="true" ma:taxonomy="true" ma:internalName="le7312e839b9405fb813e48a1ee083cb" ma:taxonomyFieldName="Languages" ma:displayName="Languages" ma:default="2;#English|e31af5d6-94ea-4ba5-925e-022fd8479dfd" ma:fieldId="{5e7312e8-39b9-405f-b813-e48a1ee083cb}" ma:sspId="2a6c10d7-b926-4fc0-945e-3cbf5049f6bd" ma:termSetId="df4cdebe-530a-4c7f-82dc-f183711160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be16eaccf4749f086104f7c67297f76" ma:index="17" nillable="true" ma:taxonomy="true" ma:internalName="fbe16eaccf4749f086104f7c67297f76" ma:taxonomyFieldName="Organization" ma:displayName="Organization" ma:default="3;#World Bank|bc205cc9-8a56-48a3-9f30-b099e7707c1b" ma:fieldId="{fbe16eac-cf47-49f0-8610-4f7c67297f76}" ma:taxonomyMulti="true" ma:sspId="2a6c10d7-b926-4fc0-945e-3cbf5049f6bd" ma:termSetId="f1062a45-b171-4440-8f47-0528c2ab8fc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cc44d6e437c4ee18d4e35566604faa7" ma:index="19" nillable="true" ma:taxonomy="true" ma:internalName="ncc44d6e437c4ee18d4e35566604faa7" ma:taxonomyFieldName="Topics" ma:displayName="Topics" ma:default="" ma:fieldId="{7cc44d6e-437c-4ee1-8d4e-35566604faa7}" ma:taxonomyMulti="true" ma:sspId="2a6c10d7-b926-4fc0-945e-3cbf5049f6bd" ma:termSetId="52c8dc5b-2000-4eb2-836c-73f156eae2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40645383bce4db190f92f65d69cf557" ma:index="21" nillable="true" ma:taxonomy="true" ma:internalName="h40645383bce4db190f92f65d69cf557" ma:taxonomyFieldName="VPU" ma:displayName="VPU" ma:default="" ma:fieldId="{14064538-3bce-4db1-90f9-2f65d69cf557}" ma:taxonomyMulti="true" ma:sspId="2a6c10d7-b926-4fc0-945e-3cbf5049f6bd" ma:termSetId="d49201c8-9b91-492e-899c-b5b3e12a5e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6836c8cfc5146d888b8918e85fd4b0e" ma:index="23" nillable="true" ma:taxonomy="true" ma:internalName="f6836c8cfc5146d888b8918e85fd4b0e" ma:taxonomyFieldName="GeographicArea" ma:displayName="Geographic Area" ma:default="4;#World|181f87ec-6d12-43c8-9f7a-dc47bc14aa64" ma:fieldId="{f6836c8c-fc51-46d8-88b8-918e85fd4b0e}" ma:taxonomyMulti="true" ma:sspId="2a6c10d7-b926-4fc0-945e-3cbf5049f6bd" ma:termSetId="bc82f570-771a-4efe-b637-ab15e81e6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xpirtyDate" ma:index="25" nillable="true" ma:displayName="Expiry Date" ma:format="DateTime" ma:internalName="ExpirtyDate">
      <xsd:simpleType>
        <xsd:restriction base="dms:DateTime"/>
      </xsd:simpleType>
    </xsd:element>
    <xsd:element name="SystemData" ma:index="26" nillable="true" ma:displayName="SystemData" ma:internalName="SystemData">
      <xsd:simpleType>
        <xsd:restriction base="dms:Note"/>
      </xsd:simpleType>
    </xsd:element>
    <xsd:element name="UserData" ma:index="27" nillable="true" ma:displayName="UserData" ma:internalName="UserData">
      <xsd:simpleType>
        <xsd:restriction base="dms:Note"/>
      </xsd:simpleType>
    </xsd:element>
    <xsd:element name="Feature" ma:index="28" nillable="true" ma:displayName="Add to Featured" ma:default="0" ma:internalName="Feature">
      <xsd:simpleType>
        <xsd:restriction base="dms:Boolean"/>
      </xsd:simpleType>
    </xsd:element>
    <xsd:element name="Abstract" ma:index="29" ma:displayName="Abstract" ma:internalName="Abstract">
      <xsd:simpleType>
        <xsd:restriction base="dms:Note"/>
      </xsd:simpleType>
    </xsd:element>
    <xsd:element name="AddToKnowledgeBase" ma:index="30" nillable="true" ma:displayName="AddToKnowledgeBase" ma:default="0" ma:internalName="AddToKnowledgeBase">
      <xsd:simpleType>
        <xsd:restriction base="dms:Boolean"/>
      </xsd:simpleType>
    </xsd:element>
    <xsd:element name="OneCMS_Subcategory" ma:index="32" nillable="true" ma:displayName="Subcategory" ma:internalName="OneCMS_Subcategory">
      <xsd:simpleType>
        <xsd:restriction base="dms:Text"/>
      </xsd:simpleType>
    </xsd:element>
    <xsd:element name="KBAssetType" ma:index="33" nillable="true" ma:displayName="KBAssetType" ma:internalName="KBAssetType">
      <xsd:simpleType>
        <xsd:restriction base="dms:Text">
          <xsd:maxLength value="255"/>
        </xsd:restriction>
      </xsd:simpleType>
    </xsd:element>
    <xsd:element name="e7fed2b567784b7fb4115fec76c3b6ef" ma:index="35" nillable="true" ma:taxonomy="true" ma:internalName="e7fed2b567784b7fb4115fec76c3b6ef" ma:taxonomyFieldName="BusinessFunctions" ma:displayName="BusinessFunctions" ma:default="" ma:fieldId="{e7fed2b5-6778-4b7f-b411-5fec76c3b6ef}" ma:taxonomyMulti="true" ma:sspId="2a6c10d7-b926-4fc0-945e-3cbf5049f6bd" ma:termSetId="db3575e5-83ce-417a-a0d0-81b3c1db79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odernPageContent" ma:index="37" nillable="true" ma:displayName="ModernPageContent" ma:internalName="ModernPageContent">
      <xsd:simpleType>
        <xsd:restriction base="dms:Note">
          <xsd:maxLength value="255"/>
        </xsd:restriction>
      </xsd:simpleType>
    </xsd:element>
    <xsd:element name="ModernPageImage" ma:index="38" nillable="true" ma:displayName="Content Image" ma:internalName="ModernPageImage">
      <xsd:simpleType>
        <xsd:restriction base="dms:Unknown"/>
      </xsd:simpleType>
    </xsd:element>
    <xsd:element name="ModernContacts" ma:index="39" nillable="true" ma:displayName="Content Authors" ma:list="UserInfo" ma:SharePointGroup="0" ma:internalName="ModernContact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KeywordTaxHTField" ma:index="40" nillable="true" ma:taxonomy="true" ma:internalName="TaxKeywordTaxHTField" ma:taxonomyFieldName="TaxKeyword" ma:displayName="Enterprise Keywords" ma:fieldId="{23f27201-bee3-471e-b2e7-b64fd8b7ca38}" ma:taxonomyMulti="true" ma:sspId="2a6c10d7-b926-4fc0-945e-3cbf5049f6bd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RemovedFromWeb" ma:index="42" nillable="true" ma:displayName="Unpublish this content" ma:default="0" ma:internalName="RemovedFromWeb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31" ma:displayName="Category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3D751B-14B8-4102-BB6D-55301AF19320}">
  <ds:schemaRefs>
    <ds:schemaRef ds:uri="http://schemas.microsoft.com/sharepoint/v3"/>
    <ds:schemaRef ds:uri="http://purl.org/dc/terms/"/>
    <ds:schemaRef ds:uri="http://schemas.microsoft.com/office/infopath/2007/PartnerControls"/>
    <ds:schemaRef ds:uri="3e02667f-0271-471b-bd6e-11a2e16def1d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1C5314D-B76B-4C99-83B1-95C814CA006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D61B4F4A-9132-4319-BD5C-8C1A403A13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e02667f-0271-471b-bd6e-11a2e16def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C0ABE0E-7061-41DC-ACDC-A8FB94ECA9AB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903E63B4-5A2F-4942-B4FE-505573CFF0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23154</TotalTime>
  <Words>1029</Words>
  <Application>Microsoft Office PowerPoint</Application>
  <PresentationFormat>Widescreen</PresentationFormat>
  <Paragraphs>86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AndesExtraLight</vt:lpstr>
      <vt:lpstr>Aptos</vt:lpstr>
      <vt:lpstr>Arial</vt:lpstr>
      <vt:lpstr>Calibri</vt:lpstr>
      <vt:lpstr>Trebuchet MS</vt:lpstr>
      <vt:lpstr>VaultVTI</vt:lpstr>
      <vt:lpstr>PowerPoint Presentation</vt:lpstr>
      <vt:lpstr>Desalination is emerging as a vital adaptation strategy across the Middle East and North Africa region, but mainstreaming requires country-specific pathways, notably for middle- and low-income countries.</vt:lpstr>
      <vt:lpstr>Desalination is emerging as a vital adaptation strategy across the Middle East and North Africa region, but mainstreaming requires country-specific pathways, notably for middle- and low-income countries.</vt:lpstr>
      <vt:lpstr>PowerPoint Presentation</vt:lpstr>
      <vt:lpstr>Governance Adjustments to Mainstream Desalination</vt:lpstr>
      <vt:lpstr>Fit-For-Purpose Institutional Structures and  Management Models for Water Service Delivery</vt:lpstr>
      <vt:lpstr>Embedding Desalination into IWRM</vt:lpstr>
      <vt:lpstr>Effective Governance for Desalination PPPs</vt:lpstr>
      <vt:lpstr>PowerPoint Presentation</vt:lpstr>
      <vt:lpstr>Addressing the Financial Challenges of Desalination</vt:lpstr>
      <vt:lpstr>Sector-Wide Financial Sustainability</vt:lpstr>
      <vt:lpstr>Country Example: Sector Reforms for Financial Sustainability</vt:lpstr>
      <vt:lpstr>Financing Desalination Projects</vt:lpstr>
      <vt:lpstr>Country Example: Structuring Measures for Increased Bankability</vt:lpstr>
      <vt:lpstr>Example: Programmatic Approaches to Water Security</vt:lpstr>
      <vt:lpstr>PowerPoint Presentation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Ria Henares Garrett</dc:creator>
  <cp:lastModifiedBy>Floris Dalemans</cp:lastModifiedBy>
  <cp:revision>612</cp:revision>
  <cp:lastPrinted>2019-01-10T20:24:52Z</cp:lastPrinted>
  <dcterms:created xsi:type="dcterms:W3CDTF">2018-11-21T18:05:01Z</dcterms:created>
  <dcterms:modified xsi:type="dcterms:W3CDTF">2026-02-08T18:32:26Z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0x01010057394808144A4F4F997AFBA4FA75BA35004EC313127959154D88901FAF3D122A2F</vt:lpwstr>
  </property>
  <property fmtid="{D5CDD505-2E9C-101B-9397-08002B2CF9AE}" pid="3" name="MediaServiceImageTags">
    <vt:lpwstr/>
  </property>
  <property fmtid="{D5CDD505-2E9C-101B-9397-08002B2CF9AE}" pid="4" name="Organization">
    <vt:lpwstr>3;#World Bank|bc205cc9-8a56-48a3-9f30-b099e7707c1b</vt:lpwstr>
  </property>
  <property fmtid="{D5CDD505-2E9C-101B-9397-08002B2CF9AE}" pid="5" name="GeographicArea">
    <vt:lpwstr>4;#World|181f87ec-6d12-43c8-9f7a-dc47bc14aa64</vt:lpwstr>
  </property>
  <property fmtid="{D5CDD505-2E9C-101B-9397-08002B2CF9AE}" pid="6" name="Languages">
    <vt:i4>2</vt:i4>
  </property>
  <property fmtid="{D5CDD505-2E9C-101B-9397-08002B2CF9AE}" pid="7" name="InformationClassification">
    <vt:i4>1</vt:i4>
  </property>
  <property fmtid="{D5CDD505-2E9C-101B-9397-08002B2CF9AE}" pid="8" name="MSIP_Label_f1bf45b6-5649-4236-82a3-f45024cd282e_Enabled">
    <vt:lpwstr>true</vt:lpwstr>
  </property>
  <property fmtid="{D5CDD505-2E9C-101B-9397-08002B2CF9AE}" pid="9" name="MSIP_Label_f1bf45b6-5649-4236-82a3-f45024cd282e_SetDate">
    <vt:lpwstr>2025-12-05T13:52:57Z</vt:lpwstr>
  </property>
  <property fmtid="{D5CDD505-2E9C-101B-9397-08002B2CF9AE}" pid="10" name="MSIP_Label_f1bf45b6-5649-4236-82a3-f45024cd282e_Method">
    <vt:lpwstr>Standard</vt:lpwstr>
  </property>
  <property fmtid="{D5CDD505-2E9C-101B-9397-08002B2CF9AE}" pid="11" name="MSIP_Label_f1bf45b6-5649-4236-82a3-f45024cd282e_Name">
    <vt:lpwstr>Official Use Only</vt:lpwstr>
  </property>
  <property fmtid="{D5CDD505-2E9C-101B-9397-08002B2CF9AE}" pid="12" name="MSIP_Label_f1bf45b6-5649-4236-82a3-f45024cd282e_SiteId">
    <vt:lpwstr>31a2fec0-266b-4c67-b56e-2796d8f59c36</vt:lpwstr>
  </property>
  <property fmtid="{D5CDD505-2E9C-101B-9397-08002B2CF9AE}" pid="13" name="MSIP_Label_f1bf45b6-5649-4236-82a3-f45024cd282e_ActionId">
    <vt:lpwstr>85abd56e-d6e1-4b50-8679-9e6f40e1d3d0</vt:lpwstr>
  </property>
  <property fmtid="{D5CDD505-2E9C-101B-9397-08002B2CF9AE}" pid="14" name="MSIP_Label_f1bf45b6-5649-4236-82a3-f45024cd282e_ContentBits">
    <vt:lpwstr>2</vt:lpwstr>
  </property>
  <property fmtid="{D5CDD505-2E9C-101B-9397-08002B2CF9AE}" pid="15" name="MSIP_Label_f1bf45b6-5649-4236-82a3-f45024cd282e_Tag">
    <vt:lpwstr>10, 3, 0, 1</vt:lpwstr>
  </property>
  <property fmtid="{D5CDD505-2E9C-101B-9397-08002B2CF9AE}" pid="16" name="ClassificationContentMarkingFooterLocations">
    <vt:lpwstr>Cover options with images added:3\Cover options with easy to edit custom image area:3\Content pages:3\Section dividers:3\Quotes and statistics:3\Acknowledgments and disclaimers:3\VaultVTI:10</vt:lpwstr>
  </property>
  <property fmtid="{D5CDD505-2E9C-101B-9397-08002B2CF9AE}" pid="17" name="ClassificationContentMarkingFooterText">
    <vt:lpwstr>Official Use Only</vt:lpwstr>
  </property>
</Properties>
</file>